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sldIdLst>
    <p:sldId id="257" r:id="rId2"/>
    <p:sldId id="256" r:id="rId3"/>
    <p:sldId id="282" r:id="rId4"/>
    <p:sldId id="416" r:id="rId5"/>
    <p:sldId id="287" r:id="rId6"/>
    <p:sldId id="429" r:id="rId7"/>
    <p:sldId id="448" r:id="rId8"/>
    <p:sldId id="415" r:id="rId9"/>
    <p:sldId id="445" r:id="rId10"/>
    <p:sldId id="288" r:id="rId11"/>
    <p:sldId id="418" r:id="rId12"/>
    <p:sldId id="421" r:id="rId13"/>
    <p:sldId id="423" r:id="rId14"/>
    <p:sldId id="286" r:id="rId15"/>
    <p:sldId id="289" r:id="rId16"/>
    <p:sldId id="290" r:id="rId17"/>
    <p:sldId id="284" r:id="rId18"/>
    <p:sldId id="283" r:id="rId19"/>
    <p:sldId id="430" r:id="rId20"/>
    <p:sldId id="259" r:id="rId21"/>
    <p:sldId id="258" r:id="rId22"/>
    <p:sldId id="433" r:id="rId23"/>
    <p:sldId id="264" r:id="rId24"/>
    <p:sldId id="260" r:id="rId25"/>
    <p:sldId id="431" r:id="rId26"/>
    <p:sldId id="474" r:id="rId27"/>
    <p:sldId id="271" r:id="rId28"/>
    <p:sldId id="262" r:id="rId29"/>
    <p:sldId id="443" r:id="rId30"/>
    <p:sldId id="459" r:id="rId31"/>
    <p:sldId id="437" r:id="rId32"/>
    <p:sldId id="471" r:id="rId33"/>
    <p:sldId id="454" r:id="rId34"/>
    <p:sldId id="427" r:id="rId35"/>
    <p:sldId id="294" r:id="rId36"/>
    <p:sldId id="439" r:id="rId37"/>
    <p:sldId id="297" r:id="rId38"/>
    <p:sldId id="438" r:id="rId39"/>
    <p:sldId id="463" r:id="rId40"/>
    <p:sldId id="434" r:id="rId41"/>
    <p:sldId id="295" r:id="rId42"/>
    <p:sldId id="374" r:id="rId43"/>
    <p:sldId id="442" r:id="rId44"/>
    <p:sldId id="274" r:id="rId45"/>
    <p:sldId id="307" r:id="rId46"/>
    <p:sldId id="475" r:id="rId47"/>
    <p:sldId id="465" r:id="rId48"/>
    <p:sldId id="458" r:id="rId49"/>
    <p:sldId id="305" r:id="rId50"/>
    <p:sldId id="440" r:id="rId51"/>
    <p:sldId id="310" r:id="rId52"/>
    <p:sldId id="357" r:id="rId53"/>
    <p:sldId id="468" r:id="rId54"/>
    <p:sldId id="464" r:id="rId55"/>
    <p:sldId id="359" r:id="rId56"/>
    <p:sldId id="301" r:id="rId57"/>
    <p:sldId id="306" r:id="rId58"/>
    <p:sldId id="278" r:id="rId59"/>
    <p:sldId id="303" r:id="rId60"/>
    <p:sldId id="279" r:id="rId61"/>
    <p:sldId id="304" r:id="rId62"/>
    <p:sldId id="26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9"/>
    <p:restoredTop sz="94718"/>
  </p:normalViewPr>
  <p:slideViewPr>
    <p:cSldViewPr snapToGrid="0" snapToObjects="1">
      <p:cViewPr varScale="1">
        <p:scale>
          <a:sx n="88" d="100"/>
          <a:sy n="88" d="100"/>
        </p:scale>
        <p:origin x="151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31E1D-85DE-EE4C-8A4A-D17222FA0C47}" type="datetimeFigureOut">
              <a:rPr lang="en-US" smtClean="0"/>
              <a:t>2/28/19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91B75-ACDF-0544-AC7A-7D5322C2BB10}" type="slidenum">
              <a:rPr lang="en-US" smtClean="0"/>
              <a:t>‹#›</a:t>
            </a:fld>
            <a:endParaRPr lang="en-US"/>
          </a:p>
        </p:txBody>
      </p:sp>
    </p:spTree>
    <p:extLst>
      <p:ext uri="{BB962C8B-B14F-4D97-AF65-F5344CB8AC3E}">
        <p14:creationId xmlns:p14="http://schemas.microsoft.com/office/powerpoint/2010/main" val="3948689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pic.orst.edu/factsheets/ddtgen.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0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0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23BB39E-AC05-FC44-AA86-DF754A575755}" type="slidenum">
              <a:rPr lang="en-US" altLang="en-US" sz="1100">
                <a:ea typeface="Osaka" charset="-128"/>
              </a:rPr>
              <a:pPr>
                <a:spcBef>
                  <a:spcPct val="0"/>
                </a:spcBef>
              </a:pPr>
              <a:t>4</a:t>
            </a:fld>
            <a:endParaRPr lang="en-US" altLang="en-US" sz="1100">
              <a:ea typeface="Osaka" charset="-128"/>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773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3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3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2754FF-F2A3-4047-B7FD-53964A1CFE93}" type="slidenum">
              <a:rPr lang="en-US" altLang="en-US" sz="1100">
                <a:ea typeface="Osaka" charset="-128"/>
              </a:rPr>
              <a:pPr>
                <a:spcBef>
                  <a:spcPct val="0"/>
                </a:spcBef>
              </a:pPr>
              <a:t>13</a:t>
            </a:fld>
            <a:endParaRPr lang="en-US" altLang="en-US" sz="1100">
              <a:ea typeface="Osaka"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There is a myth of bed bug bites always showing up in sets of three in a row: “breakfast, lunch, and dinner.”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tLang="en-US">
              <a:latin typeface="Arial" charset="0"/>
              <a:ea typeface="ＭＳ Ｐゴシック" charset="-128"/>
            </a:endParaRPr>
          </a:p>
          <a:p>
            <a:r>
              <a:rPr lang="en-US" altLang="en-US" i="1">
                <a:latin typeface="Arial" charset="0"/>
                <a:ea typeface="ＭＳ Ｐゴシック" charset="-128"/>
              </a:rPr>
              <a:t>Not everyone reacts to the bites, and a person’s reaction to bed bugs may change over time (not reacting at first, but then reacting after being bitten a number of times). </a:t>
            </a:r>
          </a:p>
          <a:p>
            <a:endParaRPr lang="en-US" altLang="en-US" i="1">
              <a:latin typeface="Arial" charset="0"/>
              <a:ea typeface="ＭＳ Ｐゴシック" charset="-128"/>
            </a:endParaRPr>
          </a:p>
          <a:p>
            <a:pPr eaLnBrk="1" hangingPunct="1"/>
            <a:r>
              <a:rPr lang="en-US" altLang="en-US" sz="2400">
                <a:latin typeface="Arial" charset="0"/>
                <a:ea typeface="ＭＳ Ｐゴシック" charset="-128"/>
              </a:rPr>
              <a:t>Anemia in severe cases</a:t>
            </a:r>
          </a:p>
          <a:p>
            <a:pPr eaLnBrk="1" hangingPunct="1"/>
            <a:r>
              <a:rPr lang="en-US" altLang="en-US" sz="2400">
                <a:latin typeface="Arial" charset="0"/>
                <a:ea typeface="ＭＳ Ｐゴシック" charset="-128"/>
              </a:rPr>
              <a:t>Secondary infections</a:t>
            </a:r>
          </a:p>
          <a:p>
            <a:pPr marL="628650" lvl="1" indent="-304800" eaLnBrk="1" hangingPunct="1"/>
            <a:r>
              <a:rPr lang="en-US" altLang="en-US" sz="2000">
                <a:latin typeface="Arial" charset="0"/>
                <a:ea typeface="ＭＳ Ｐゴシック" charset="-128"/>
              </a:rPr>
              <a:t>Impetigo</a:t>
            </a:r>
          </a:p>
          <a:p>
            <a:pPr marL="628650" lvl="1" indent="-304800" eaLnBrk="1" hangingPunct="1"/>
            <a:r>
              <a:rPr lang="en-US" altLang="en-US" sz="2000">
                <a:latin typeface="Arial" charset="0"/>
                <a:ea typeface="ＭＳ Ｐゴシック" charset="-128"/>
              </a:rPr>
              <a:t>Ecthyma</a:t>
            </a:r>
          </a:p>
          <a:p>
            <a:pPr marL="628650" lvl="1" indent="-304800" eaLnBrk="1" hangingPunct="1"/>
            <a:r>
              <a:rPr lang="en-US" altLang="en-US" sz="2000">
                <a:latin typeface="Arial" charset="0"/>
                <a:ea typeface="ＭＳ Ｐゴシック" charset="-128"/>
              </a:rPr>
              <a:t>Lymphangitis</a:t>
            </a:r>
          </a:p>
          <a:p>
            <a:pPr eaLnBrk="1" hangingPunct="1"/>
            <a:r>
              <a:rPr lang="en-US" altLang="en-US" sz="2400">
                <a:latin typeface="Arial" charset="0"/>
                <a:ea typeface="ＭＳ Ｐゴシック" charset="-128"/>
              </a:rPr>
              <a:t>Other pathogens?</a:t>
            </a:r>
          </a:p>
          <a:p>
            <a:pPr marL="628650" lvl="1" indent="-304800" eaLnBrk="1" hangingPunct="1"/>
            <a:r>
              <a:rPr lang="en-US" altLang="en-US" sz="2000">
                <a:latin typeface="Arial" charset="0"/>
                <a:ea typeface="ＭＳ Ｐゴシック" charset="-128"/>
              </a:rPr>
              <a:t>Lowe &amp; Romney. 2011. </a:t>
            </a:r>
            <a:r>
              <a:rPr lang="en-US" altLang="en-US" sz="2000" i="1">
                <a:latin typeface="Arial" charset="0"/>
                <a:ea typeface="ＭＳ Ｐゴシック" charset="-128"/>
              </a:rPr>
              <a:t>Bedbugs as vectors for drug-resistant bacteria </a:t>
            </a:r>
            <a:r>
              <a:rPr lang="en-US" altLang="en-US" sz="2000">
                <a:latin typeface="Arial" charset="0"/>
                <a:ea typeface="ＭＳ Ｐゴシック" charset="-128"/>
              </a:rPr>
              <a:t>[letter] Emerg. Infect. Dis. (June)</a:t>
            </a:r>
          </a:p>
          <a:p>
            <a:pPr eaLnBrk="1" hangingPunct="1"/>
            <a:r>
              <a:rPr lang="en-US" altLang="en-US" sz="2300">
                <a:latin typeface="Arial" charset="0"/>
                <a:ea typeface="ＭＳ Ｐゴシック" charset="-128"/>
              </a:rPr>
              <a:t>Like head lice: blood sucking ectoparasites</a:t>
            </a:r>
          </a:p>
          <a:p>
            <a:pPr eaLnBrk="1" hangingPunct="1"/>
            <a:r>
              <a:rPr lang="en-US" altLang="en-US" sz="2300">
                <a:latin typeface="Arial" charset="0"/>
                <a:ea typeface="ＭＳ Ｐゴシック" charset="-128"/>
              </a:rPr>
              <a:t>P</a:t>
            </a:r>
            <a:r>
              <a:rPr lang="en-US" altLang="en-US" sz="2300" i="1">
                <a:latin typeface="Arial" charset="0"/>
                <a:ea typeface="ＭＳ Ｐゴシック" charset="-128"/>
              </a:rPr>
              <a:t>ostulated</a:t>
            </a:r>
            <a:r>
              <a:rPr lang="en-US" altLang="en-US" sz="2300">
                <a:latin typeface="Arial" charset="0"/>
                <a:ea typeface="ＭＳ Ｐゴシック" charset="-128"/>
              </a:rPr>
              <a:t> in transmission of more than 40 human diseases--no </a:t>
            </a:r>
            <a:br>
              <a:rPr lang="en-US" altLang="en-US" sz="2300">
                <a:latin typeface="Arial" charset="0"/>
                <a:ea typeface="ＭＳ Ｐゴシック" charset="-128"/>
              </a:rPr>
            </a:br>
            <a:r>
              <a:rPr lang="en-US" altLang="en-US" sz="2300">
                <a:latin typeface="Arial" charset="0"/>
                <a:ea typeface="ＭＳ Ｐゴシック" charset="-128"/>
              </a:rPr>
              <a:t>scientific evidence </a:t>
            </a:r>
            <a:br>
              <a:rPr lang="en-US" altLang="en-US" sz="2300">
                <a:latin typeface="Arial" charset="0"/>
                <a:ea typeface="ＭＳ Ｐゴシック" charset="-128"/>
              </a:rPr>
            </a:br>
            <a:r>
              <a:rPr lang="en-US" altLang="en-US" sz="2300">
                <a:latin typeface="Arial" charset="0"/>
                <a:ea typeface="ＭＳ Ｐゴシック" charset="-128"/>
              </a:rPr>
              <a:t>that transmission has ever occurred (Goddard &amp; deShazo 2009)</a:t>
            </a:r>
          </a:p>
          <a:p>
            <a:pPr eaLnBrk="1" hangingPunct="1"/>
            <a:r>
              <a:rPr lang="en-US" altLang="en-US" sz="2300">
                <a:latin typeface="Arial" charset="0"/>
                <a:ea typeface="ＭＳ Ｐゴシック" charset="-128"/>
              </a:rPr>
              <a:t>Recently shown capable of harboring and transmitting Chagas disease</a:t>
            </a:r>
          </a:p>
          <a:p>
            <a:pPr marL="628650" lvl="1" indent="-304800" eaLnBrk="1" hangingPunct="1"/>
            <a:endParaRPr lang="en-US" altLang="en-US" sz="2000">
              <a:latin typeface="Arial" charset="0"/>
              <a:ea typeface="ＭＳ Ｐゴシック" charset="-128"/>
            </a:endParaRPr>
          </a:p>
          <a:p>
            <a:endParaRPr lang="en-US" altLang="en-US" i="1">
              <a:latin typeface="Arial" charset="0"/>
              <a:ea typeface="ＭＳ Ｐゴシック" charset="-128"/>
            </a:endParaRPr>
          </a:p>
        </p:txBody>
      </p:sp>
    </p:spTree>
    <p:extLst>
      <p:ext uri="{BB962C8B-B14F-4D97-AF65-F5344CB8AC3E}">
        <p14:creationId xmlns:p14="http://schemas.microsoft.com/office/powerpoint/2010/main" val="284982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891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891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A9D444-F1E7-FC4F-8A76-65FF1F602728}" type="slidenum">
              <a:rPr lang="en-US" sz="1100">
                <a:ea typeface="Osaka" charset="0"/>
                <a:cs typeface="Osaka" charset="0"/>
              </a:rPr>
              <a:pPr eaLnBrk="1" hangingPunct="1"/>
              <a:t>15</a:t>
            </a:fld>
            <a:endParaRPr lang="en-US" sz="1100">
              <a:ea typeface="Osaka" charset="0"/>
              <a:cs typeface="Osaka"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Fecal spots are bed bug poop. Some people may have heard them called "blood spots." You may find blood spots on sheets where someone squished a recently fed bed bug, but fecal spots are small dark dots, like the dot a fine tipped sharpie would make. </a:t>
            </a:r>
            <a:r>
              <a:rPr lang="en-US" i="1" dirty="0">
                <a:latin typeface="Arial" charset="0"/>
                <a:ea typeface="ＭＳ Ｐゴシック" charset="0"/>
                <a:cs typeface="ＭＳ Ｐゴシック" charset="0"/>
              </a:rPr>
              <a:t>Fecal spots will be found on sheets, pillow cases, mattresses, and around the spot where they are returning to hide. </a:t>
            </a:r>
            <a:r>
              <a:rPr lang="en-US" dirty="0">
                <a:latin typeface="Arial" charset="0"/>
                <a:ea typeface="ＭＳ Ｐゴシック" charset="0"/>
                <a:cs typeface="ＭＳ Ｐゴシック" charset="0"/>
              </a:rPr>
              <a:t>Bed bugs often hide together (as evidenced in the picture above) but not always. Careful inspection with a flashlight must be done to find the spots where they are hiding…especially the loners. One pregnant female could restart an infestation.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You can distinguish fecal spots from cockroach </a:t>
            </a:r>
            <a:r>
              <a:rPr lang="en-US" dirty="0" err="1">
                <a:latin typeface="Arial" charset="0"/>
                <a:ea typeface="ＭＳ Ｐゴシック" charset="0"/>
                <a:cs typeface="ＭＳ Ｐゴシック" charset="0"/>
              </a:rPr>
              <a:t>frass</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Frass</a:t>
            </a:r>
            <a:r>
              <a:rPr lang="en-US" dirty="0">
                <a:latin typeface="Arial" charset="0"/>
                <a:ea typeface="ＭＳ Ｐゴシック" charset="0"/>
                <a:cs typeface="ＭＳ Ｐゴシック" charset="0"/>
              </a:rPr>
              <a:t> is gritty, like pepper. Fecal spots are smooth.</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8BCC31-FA6C-B549-9031-B4512795DDBA}" type="slidenum">
              <a:rPr lang="en-US" sz="1100">
                <a:ea typeface="Osaka" charset="0"/>
                <a:cs typeface="Osaka" charset="0"/>
              </a:rPr>
              <a:pPr eaLnBrk="1" hangingPunct="1"/>
              <a:t>16</a:t>
            </a:fld>
            <a:endParaRPr lang="en-US" sz="1100">
              <a:ea typeface="Osaka" charset="0"/>
              <a:cs typeface="Osaka"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Bed bugs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915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CDD459-4904-5E4D-AAA8-0F9C2E087539}" type="slidenum">
              <a:rPr lang="en-US" sz="1100">
                <a:ea typeface="Osaka" charset="0"/>
                <a:cs typeface="Osaka" charset="0"/>
              </a:rPr>
              <a:pPr eaLnBrk="1" hangingPunct="1"/>
              <a:t>17</a:t>
            </a:fld>
            <a:endParaRPr lang="en-US" sz="1100">
              <a:ea typeface="Osaka" charset="0"/>
              <a:cs typeface="Osaka" charset="0"/>
            </a:endParaRPr>
          </a:p>
        </p:txBody>
      </p:sp>
      <p:sp>
        <p:nvSpPr>
          <p:cNvPr id="49156"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A6C939-F46A-254E-9E95-3531089E4155}" type="slidenum">
              <a:rPr lang="en-US" sz="1100">
                <a:ea typeface="Osaka" charset="0"/>
                <a:cs typeface="Osaka" charset="0"/>
              </a:rPr>
              <a:pPr algn="r" eaLnBrk="1" hangingPunct="1"/>
              <a:t>17</a:t>
            </a:fld>
            <a:endParaRPr lang="en-US" sz="1100">
              <a:ea typeface="Osaka" charset="0"/>
              <a:cs typeface="Osaka" charset="0"/>
            </a:endParaRPr>
          </a:p>
        </p:txBody>
      </p:sp>
      <p:sp>
        <p:nvSpPr>
          <p:cNvPr id="49157" name="Rectangle 1026"/>
          <p:cNvSpPr>
            <a:spLocks noGrp="1" noRot="1" noChangeAspect="1" noChangeArrowheads="1" noTextEdit="1"/>
          </p:cNvSpPr>
          <p:nvPr>
            <p:ph type="sldImg"/>
          </p:nvPr>
        </p:nvSpPr>
        <p:spPr>
          <a:ln/>
        </p:spPr>
      </p:sp>
      <p:sp>
        <p:nvSpPr>
          <p:cNvPr id="4915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Prevention is key.</a:t>
            </a:r>
          </a:p>
          <a:p>
            <a:pPr eaLnBrk="1" hangingPunct="1"/>
            <a:r>
              <a:rPr lang="en-US" i="1">
                <a:latin typeface="Arial" charset="0"/>
                <a:ea typeface="ＭＳ Ｐゴシック" charset="0"/>
                <a:cs typeface="ＭＳ Ｐゴシック" charset="0"/>
              </a:rPr>
              <a:t>Since bed bugs are so reliant on humans, they have become very good at staying close to them. In public housing, one infestation can quickly spread throughout the development. The spread usually occurs when:</a:t>
            </a:r>
          </a:p>
          <a:p>
            <a:pPr eaLnBrk="1" hangingPunct="1"/>
            <a:r>
              <a:rPr lang="en-US" i="1">
                <a:latin typeface="Arial" charset="0"/>
                <a:ea typeface="ＭＳ Ｐゴシック" charset="0"/>
                <a:cs typeface="ＭＳ Ｐゴシック" charset="0"/>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i="1">
                <a:latin typeface="Arial" charset="0"/>
                <a:ea typeface="ＭＳ Ｐゴシック" charset="0"/>
                <a:cs typeface="ＭＳ Ｐゴシック" charset="0"/>
              </a:rPr>
              <a:t>-management does not have the PMP inspect and possibly treat adjacent units, </a:t>
            </a:r>
          </a:p>
          <a:p>
            <a:pPr eaLnBrk="1" hangingPunct="1"/>
            <a:r>
              <a:rPr lang="en-US" i="1">
                <a:latin typeface="Arial" charset="0"/>
                <a:ea typeface="ＭＳ Ｐゴシック" charset="0"/>
                <a:cs typeface="ＭＳ Ｐゴシック" charset="0"/>
              </a:rPr>
              <a:t>-infested items are moved through the building without being wrapped in plastic,</a:t>
            </a:r>
          </a:p>
          <a:p>
            <a:pPr eaLnBrk="1" hangingPunct="1"/>
            <a:r>
              <a:rPr lang="en-US" i="1">
                <a:latin typeface="Arial" charset="0"/>
                <a:ea typeface="ＭＳ Ｐゴシック" charset="0"/>
                <a:cs typeface="ＭＳ Ｐゴシック" charset="0"/>
              </a:rPr>
              <a:t>-infested items intended for the trash are picked up and brought home, </a:t>
            </a:r>
          </a:p>
          <a:p>
            <a:pPr eaLnBrk="1" hangingPunct="1"/>
            <a:r>
              <a:rPr lang="en-US" i="1">
                <a:latin typeface="Arial" charset="0"/>
                <a:ea typeface="ＭＳ Ｐゴシック" charset="0"/>
                <a:cs typeface="ＭＳ Ｐゴシック" charset="0"/>
              </a:rPr>
              <a:t>-staff visits multiple units per day with bags or equipment</a:t>
            </a:r>
          </a:p>
          <a:p>
            <a:pPr eaLnBrk="1" hangingPunct="1"/>
            <a:r>
              <a:rPr lang="en-US" i="1">
                <a:latin typeface="Arial" charset="0"/>
                <a:ea typeface="ＭＳ Ｐゴシック" charset="0"/>
                <a:cs typeface="ＭＳ Ｐゴシック" charset="0"/>
              </a:rPr>
              <a:t>-residents visit each other carrying backpacks,</a:t>
            </a:r>
          </a:p>
          <a:p>
            <a:pPr eaLnBrk="1" hangingPunct="1"/>
            <a:r>
              <a:rPr lang="en-US" i="1">
                <a:latin typeface="Arial" charset="0"/>
                <a:ea typeface="ＭＳ Ｐゴシック" charset="0"/>
                <a:cs typeface="ＭＳ Ｐゴシック" charset="0"/>
              </a:rPr>
              <a:t>-or bed bugs are brought to the laundry room on bedding and people bring them home from this location. </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uninfested areas within the PHA.</a:t>
            </a:r>
          </a:p>
          <a:p>
            <a:pPr eaLnBrk="1" hangingPunct="1"/>
            <a:endParaRPr lang="en-US">
              <a:solidFill>
                <a:srgbClr val="80008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286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Inspect and monitor in these areas to detect bed bug infestations early-on.</a:t>
            </a:r>
          </a:p>
          <a:p>
            <a:endParaRPr lang="en-US" altLang="en-US">
              <a:latin typeface="Arial" charset="0"/>
              <a:ea typeface="ＭＳ Ｐゴシック" charset="-128"/>
            </a:endParaRPr>
          </a:p>
          <a:p>
            <a:r>
              <a:rPr lang="en-US" altLang="en-US" i="1">
                <a:latin typeface="Arial" charset="0"/>
                <a:ea typeface="ＭＳ Ｐゴシック" charset="-128"/>
              </a:rPr>
              <a:t>Have trainees list areas in the building that are at risk for introduction AND infestation.</a:t>
            </a:r>
          </a:p>
        </p:txBody>
      </p:sp>
      <p:sp>
        <p:nvSpPr>
          <p:cNvPr id="593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93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35B007F-DB78-EA48-8869-9AB3323F3D5E}" type="slidenum">
              <a:rPr lang="en-US" altLang="en-US" sz="1100">
                <a:ea typeface="Osaka" charset="-128"/>
              </a:rPr>
              <a:pPr>
                <a:spcBef>
                  <a:spcPct val="0"/>
                </a:spcBef>
              </a:pPr>
              <a:t>19</a:t>
            </a:fld>
            <a:endParaRPr lang="en-US" altLang="en-US" sz="1100">
              <a:ea typeface="Osaka" charset="-128"/>
            </a:endParaRPr>
          </a:p>
        </p:txBody>
      </p:sp>
    </p:spTree>
    <p:extLst>
      <p:ext uri="{BB962C8B-B14F-4D97-AF65-F5344CB8AC3E}">
        <p14:creationId xmlns:p14="http://schemas.microsoft.com/office/powerpoint/2010/main" val="195900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Explain to residents that these precautions (protective layers, plastic totes, etc.) are used community-wide to prevent spreading bed bugs between residents. They are never targeted at an individual resident. It is particularly important to have this conversation when working in a resident's home while wearing protective layers—you don't want the resident to think that you think they are unclean. Bed bugs are not associated with poor sanitation. </a:t>
            </a:r>
          </a:p>
          <a:p>
            <a:endParaRPr lang="en-US" altLang="en-US">
              <a:latin typeface="Arial" charset="0"/>
              <a:ea typeface="ＭＳ Ｐゴシック" charset="-128"/>
            </a:endParaRPr>
          </a:p>
          <a:p>
            <a:r>
              <a:rPr lang="en-US" altLang="en-US">
                <a:latin typeface="Arial" charset="0"/>
                <a:ea typeface="ＭＳ Ｐゴシック" charset="-128"/>
              </a:rPr>
              <a:t>If you suspect you have bed bugs on your clothes, change to a clean pair and put the bed bug clothes in a hot dryer for 30 minutes.</a:t>
            </a:r>
          </a:p>
          <a:p>
            <a:endParaRPr lang="en-US" altLang="en-US">
              <a:latin typeface="Arial" charset="0"/>
              <a:ea typeface="ＭＳ Ｐゴシック" charset="-128"/>
            </a:endParaRPr>
          </a:p>
          <a:p>
            <a:endParaRPr lang="en-US" altLang="en-US">
              <a:latin typeface="Arial" charset="0"/>
              <a:ea typeface="ＭＳ Ｐゴシック" charset="-128"/>
            </a:endParaRPr>
          </a:p>
        </p:txBody>
      </p:sp>
      <p:sp>
        <p:nvSpPr>
          <p:cNvPr id="614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14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14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DDD905E-0F8E-B446-9A97-543186FE5BE5}" type="slidenum">
              <a:rPr lang="en-US" altLang="en-US" sz="1100">
                <a:ea typeface="Osaka" charset="-128"/>
              </a:rPr>
              <a:pPr>
                <a:spcBef>
                  <a:spcPct val="0"/>
                </a:spcBef>
              </a:pPr>
              <a:t>22</a:t>
            </a:fld>
            <a:endParaRPr lang="en-US" altLang="en-US" sz="1100">
              <a:ea typeface="Osaka" charset="-128"/>
            </a:endParaRPr>
          </a:p>
        </p:txBody>
      </p:sp>
    </p:spTree>
    <p:extLst>
      <p:ext uri="{BB962C8B-B14F-4D97-AF65-F5344CB8AC3E}">
        <p14:creationId xmlns:p14="http://schemas.microsoft.com/office/powerpoint/2010/main" val="2743396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Education throughout a development to help prevent bed bugs is worth the PHA‘s time. </a:t>
            </a:r>
          </a:p>
          <a:p>
            <a:endParaRPr lang="en-US" altLang="en-US">
              <a:latin typeface="Arial" charset="0"/>
              <a:ea typeface="ＭＳ Ｐゴシック" charset="-128"/>
            </a:endParaRPr>
          </a:p>
          <a:p>
            <a:r>
              <a:rPr lang="en-US" altLang="en-US">
                <a:latin typeface="Arial" charset="0"/>
                <a:ea typeface="ＭＳ Ｐゴシック" charset="-128"/>
              </a:rPr>
              <a:t>Reference: Bed bug poster with a spot where contact info can be filled in.</a:t>
            </a:r>
          </a:p>
          <a:p>
            <a:endParaRPr lang="en-US" altLang="en-US">
              <a:latin typeface="Arial" charset="0"/>
              <a:ea typeface="ＭＳ Ｐゴシック" charset="-128"/>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CE3D46-394C-9A47-B54B-0C0675C64BEC}" type="slidenum">
              <a:rPr lang="en-US" altLang="en-US" sz="1100">
                <a:ea typeface="Osaka" charset="-128"/>
              </a:rPr>
              <a:pPr>
                <a:spcBef>
                  <a:spcPct val="0"/>
                </a:spcBef>
              </a:pPr>
              <a:t>25</a:t>
            </a:fld>
            <a:endParaRPr lang="en-US" altLang="en-US" sz="1100">
              <a:ea typeface="Osaka" charset="-128"/>
            </a:endParaRPr>
          </a:p>
        </p:txBody>
      </p:sp>
    </p:spTree>
    <p:extLst>
      <p:ext uri="{BB962C8B-B14F-4D97-AF65-F5344CB8AC3E}">
        <p14:creationId xmlns:p14="http://schemas.microsoft.com/office/powerpoint/2010/main" val="83928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Ideally, residents routinely</a:t>
            </a:r>
          </a:p>
          <a:p>
            <a:pPr lvl="1"/>
            <a:r>
              <a:rPr lang="en-US" altLang="en-US" dirty="0"/>
              <a:t>inspect with a flashlight</a:t>
            </a:r>
          </a:p>
          <a:p>
            <a:pPr lvl="1"/>
            <a:r>
              <a:rPr lang="en-US" altLang="en-US" dirty="0"/>
              <a:t>launder bedding</a:t>
            </a:r>
          </a:p>
          <a:p>
            <a:pPr lvl="1"/>
            <a:r>
              <a:rPr lang="en-US" altLang="en-US" dirty="0"/>
              <a:t>vacuum</a:t>
            </a:r>
          </a:p>
          <a:p>
            <a:pPr lvl="1"/>
            <a:r>
              <a:rPr lang="en-US" altLang="en-US" dirty="0"/>
              <a:t>maintain their unit according to housekeeping standards</a:t>
            </a:r>
          </a:p>
          <a:p>
            <a:endParaRPr lang="en-US" dirty="0"/>
          </a:p>
        </p:txBody>
      </p:sp>
      <p:sp>
        <p:nvSpPr>
          <p:cNvPr id="4" name="Header Placeholder 3"/>
          <p:cNvSpPr>
            <a:spLocks noGrp="1"/>
          </p:cNvSpPr>
          <p:nvPr>
            <p:ph type="hdr" sz="quarter" idx="10"/>
          </p:nvPr>
        </p:nvSpPr>
        <p:spPr/>
        <p:txBody>
          <a:bodyPr/>
          <a:lstStyle/>
          <a:p>
            <a:pPr>
              <a:defRPr/>
            </a:pPr>
            <a:r>
              <a:rPr lang="en-US"/>
              <a:t>IPM in Multifamily Housing Training</a:t>
            </a:r>
          </a:p>
        </p:txBody>
      </p:sp>
      <p:sp>
        <p:nvSpPr>
          <p:cNvPr id="5" name="Footer Placeholder 4"/>
          <p:cNvSpPr>
            <a:spLocks noGrp="1"/>
          </p:cNvSpPr>
          <p:nvPr>
            <p:ph type="ftr" sz="quarter" idx="11"/>
          </p:nvPr>
        </p:nvSpPr>
        <p:spPr/>
        <p:txBody>
          <a:bodyPr/>
          <a:lstStyle/>
          <a:p>
            <a:pPr>
              <a:defRPr/>
            </a:pPr>
            <a:r>
              <a:rPr lang="en-US"/>
              <a:t>www.StopPests.org</a:t>
            </a:r>
          </a:p>
        </p:txBody>
      </p:sp>
      <p:sp>
        <p:nvSpPr>
          <p:cNvPr id="6" name="Slide Number Placeholder 5"/>
          <p:cNvSpPr>
            <a:spLocks noGrp="1"/>
          </p:cNvSpPr>
          <p:nvPr>
            <p:ph type="sldNum" sz="quarter" idx="12"/>
          </p:nvPr>
        </p:nvSpPr>
        <p:spPr/>
        <p:txBody>
          <a:bodyPr/>
          <a:lstStyle/>
          <a:p>
            <a:pPr>
              <a:defRPr/>
            </a:pPr>
            <a:fld id="{32DC8483-3776-B946-8487-C20F05B0D0A1}" type="slidenum">
              <a:rPr lang="en-US" altLang="en-US" smtClean="0"/>
              <a:pPr>
                <a:defRPr/>
              </a:pPr>
              <a:t>29</a:t>
            </a:fld>
            <a:endParaRPr lang="en-US" altLang="en-US"/>
          </a:p>
        </p:txBody>
      </p:sp>
    </p:spTree>
    <p:extLst>
      <p:ext uri="{BB962C8B-B14F-4D97-AF65-F5344CB8AC3E}">
        <p14:creationId xmlns:p14="http://schemas.microsoft.com/office/powerpoint/2010/main" val="394022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Photo cred?</a:t>
            </a:r>
          </a:p>
          <a:p>
            <a:r>
              <a:rPr lang="en-US" altLang="en-US">
                <a:latin typeface="Arial" charset="0"/>
                <a:ea typeface="ＭＳ Ｐゴシック" charset="-128"/>
              </a:rPr>
              <a:t>Susannsh’s photo?</a:t>
            </a:r>
          </a:p>
        </p:txBody>
      </p:sp>
      <p:sp>
        <p:nvSpPr>
          <p:cNvPr id="870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70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70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F30904D-A110-D447-A76C-04E60D91AC74}" type="slidenum">
              <a:rPr lang="en-US" altLang="en-US" sz="1100">
                <a:ea typeface="Osaka" charset="-128"/>
              </a:rPr>
              <a:pPr>
                <a:spcBef>
                  <a:spcPct val="0"/>
                </a:spcBef>
              </a:pPr>
              <a:t>30</a:t>
            </a:fld>
            <a:endParaRPr lang="en-US" altLang="en-US" sz="1100">
              <a:ea typeface="Osaka" charset="-128"/>
            </a:endParaRPr>
          </a:p>
        </p:txBody>
      </p:sp>
    </p:spTree>
    <p:extLst>
      <p:ext uri="{BB962C8B-B14F-4D97-AF65-F5344CB8AC3E}">
        <p14:creationId xmlns:p14="http://schemas.microsoft.com/office/powerpoint/2010/main" val="218457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that you can make sure the residents are prepared for treatment, ask your PMP about their preparation instructions and how tolerant they are of clutter. Use the Clutter Image Rating Scale as a reference.</a:t>
            </a:r>
          </a:p>
        </p:txBody>
      </p:sp>
      <p:sp>
        <p:nvSpPr>
          <p:cNvPr id="890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9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90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681B19-F7BE-464E-98C1-2AE2F1997489}" type="slidenum">
              <a:rPr lang="en-US" altLang="en-US" sz="1100">
                <a:ea typeface="Osaka" charset="-128"/>
              </a:rPr>
              <a:pPr>
                <a:spcBef>
                  <a:spcPct val="0"/>
                </a:spcBef>
              </a:pPr>
              <a:t>31</a:t>
            </a:fld>
            <a:endParaRPr lang="en-US" altLang="en-US" sz="1100">
              <a:ea typeface="Osaka" charset="-128"/>
            </a:endParaRPr>
          </a:p>
        </p:txBody>
      </p:sp>
    </p:spTree>
    <p:extLst>
      <p:ext uri="{BB962C8B-B14F-4D97-AF65-F5344CB8AC3E}">
        <p14:creationId xmlns:p14="http://schemas.microsoft.com/office/powerpoint/2010/main" val="111717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2662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F3BED1-5804-994C-A8C3-597FC8DF0602}" type="slidenum">
              <a:rPr lang="en-US" sz="1100">
                <a:ea typeface="Osaka" charset="0"/>
                <a:cs typeface="Osaka" charset="0"/>
              </a:rPr>
              <a:pPr eaLnBrk="1" hangingPunct="1"/>
              <a:t>5</a:t>
            </a:fld>
            <a:endParaRPr lang="en-US" sz="1100">
              <a:ea typeface="Osaka" charset="0"/>
              <a:cs typeface="Osaka"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Like cockroaches, baby bed bugs look like the adults, only smaller.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No good to bag unless it is laundered</a:t>
            </a:r>
          </a:p>
          <a:p>
            <a:r>
              <a:rPr lang="en-US" altLang="en-US" dirty="0">
                <a:latin typeface="Arial" charset="0"/>
                <a:ea typeface="ＭＳ Ｐゴシック" charset="-128"/>
              </a:rPr>
              <a:t>Remove bedding and clean out under bed is reasonable</a:t>
            </a:r>
            <a:r>
              <a:rPr lang="en-US" altLang="en-US" baseline="0" dirty="0">
                <a:latin typeface="Arial" charset="0"/>
                <a:ea typeface="ＭＳ Ｐゴシック" charset="-128"/>
              </a:rPr>
              <a:t> </a:t>
            </a:r>
            <a:r>
              <a:rPr lang="en-US" altLang="en-US" baseline="0" dirty="0" err="1">
                <a:latin typeface="Arial" charset="0"/>
                <a:ea typeface="ＭＳ Ｐゴシック" charset="-128"/>
              </a:rPr>
              <a:t>mionimal</a:t>
            </a:r>
            <a:r>
              <a:rPr lang="en-US" altLang="en-US" baseline="0" dirty="0">
                <a:latin typeface="Arial" charset="0"/>
                <a:ea typeface="ＭＳ Ｐゴシック" charset="-128"/>
              </a:rPr>
              <a:t> prep.</a:t>
            </a:r>
            <a:endParaRPr lang="en-US" altLang="en-US" dirty="0">
              <a:latin typeface="Arial" charset="0"/>
              <a:ea typeface="ＭＳ Ｐゴシック" charset="-128"/>
            </a:endParaRPr>
          </a:p>
          <a:p>
            <a:r>
              <a:rPr lang="en-US" altLang="en-US" dirty="0">
                <a:latin typeface="Arial" charset="0"/>
                <a:ea typeface="ＭＳ Ｐゴシック" charset="-128"/>
              </a:rPr>
              <a:t>No automatic full prep. Negotiate a level of prep based on level of infestations and the type of treatment. For example laundering every cloth item may not be necessary. Just the items in and around the bed.</a:t>
            </a:r>
          </a:p>
          <a:p>
            <a:endParaRPr lang="en-US" altLang="en-US" dirty="0">
              <a:latin typeface="Arial" charset="0"/>
              <a:ea typeface="ＭＳ Ｐゴシック" charset="-128"/>
            </a:endParaRPr>
          </a:p>
        </p:txBody>
      </p:sp>
      <p:sp>
        <p:nvSpPr>
          <p:cNvPr id="9113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11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11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2E9F852-9332-A14D-8AD7-C4E9821FD1F2}" type="slidenum">
              <a:rPr lang="en-US" altLang="en-US" sz="1100">
                <a:ea typeface="Osaka" charset="-128"/>
              </a:rPr>
              <a:pPr>
                <a:spcBef>
                  <a:spcPct val="0"/>
                </a:spcBef>
              </a:pPr>
              <a:t>32</a:t>
            </a:fld>
            <a:endParaRPr lang="en-US" altLang="en-US" sz="1100">
              <a:ea typeface="Osaka" charset="-128"/>
            </a:endParaRPr>
          </a:p>
        </p:txBody>
      </p:sp>
    </p:spTree>
    <p:extLst>
      <p:ext uri="{BB962C8B-B14F-4D97-AF65-F5344CB8AC3E}">
        <p14:creationId xmlns:p14="http://schemas.microsoft.com/office/powerpoint/2010/main" val="2359320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i="1" dirty="0"/>
              <a:t>According to one study, if you rely on residents reporting you could be missing up to 71% of infested units </a:t>
            </a:r>
            <a:r>
              <a:rPr lang="en-US" altLang="en-US" sz="800" i="1" dirty="0"/>
              <a:t>(Wang, et al. Journal of Medical Entomology, 2016)</a:t>
            </a:r>
            <a:endParaRPr lang="en-US" altLang="en-US" sz="1200" i="1" dirty="0"/>
          </a:p>
          <a:p>
            <a:pPr eaLnBrk="1" hangingPunct="1">
              <a:spcBef>
                <a:spcPct val="0"/>
              </a:spcBef>
            </a:pPr>
            <a:r>
              <a:rPr lang="en-US" altLang="en-US" dirty="0">
                <a:latin typeface="Arial" charset="0"/>
                <a:ea typeface="ＭＳ Ｐゴシック" charset="-128"/>
              </a:rPr>
              <a:t>Some housing managers wait until there is a complaint before responding to a bed bug problem.  That is not good IPM.  IPM is proactive and not reactive. </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2C2653-D54A-3E49-8C90-5FDDE3E7904D}" type="slidenum">
              <a:rPr lang="en-US" altLang="en-US" sz="1100">
                <a:latin typeface="Calibri" charset="0"/>
                <a:ea typeface="Osaka" charset="-128"/>
              </a:rPr>
              <a:pPr>
                <a:spcBef>
                  <a:spcPct val="0"/>
                </a:spcBef>
              </a:pPr>
              <a:t>33</a:t>
            </a:fld>
            <a:endParaRPr lang="en-US" altLang="en-US" sz="1100">
              <a:latin typeface="Calibri" charset="0"/>
              <a:ea typeface="Osaka" charset="-128"/>
            </a:endParaRPr>
          </a:p>
        </p:txBody>
      </p:sp>
    </p:spTree>
    <p:extLst>
      <p:ext uri="{BB962C8B-B14F-4D97-AF65-F5344CB8AC3E}">
        <p14:creationId xmlns:p14="http://schemas.microsoft.com/office/powerpoint/2010/main" val="1852177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 </a:t>
            </a:r>
            <a:r>
              <a:rPr lang="en-US" altLang="en-US" dirty="0" err="1">
                <a:latin typeface="Arial" charset="0"/>
                <a:ea typeface="ＭＳ Ｐゴシック" charset="-128"/>
              </a:rPr>
              <a:t>Verifi</a:t>
            </a:r>
            <a:r>
              <a:rPr lang="en-US" altLang="en-US" dirty="0">
                <a:latin typeface="Arial" charset="0"/>
                <a:ea typeface="ＭＳ Ｐゴシック" charset="-128"/>
              </a:rPr>
              <a:t> and </a:t>
            </a:r>
            <a:r>
              <a:rPr lang="en-US" altLang="en-US" dirty="0" err="1">
                <a:latin typeface="Arial" charset="0"/>
                <a:ea typeface="ＭＳ Ｐゴシック" charset="-128"/>
              </a:rPr>
              <a:t>Nightwatch</a:t>
            </a:r>
            <a:r>
              <a:rPr lang="en-US" altLang="en-US" dirty="0">
                <a:latin typeface="Arial" charset="0"/>
                <a:ea typeface="ＭＳ Ｐゴシック" charset="-128"/>
              </a:rPr>
              <a:t> are still used but</a:t>
            </a:r>
            <a:r>
              <a:rPr lang="en-US" altLang="en-US" baseline="0" dirty="0">
                <a:latin typeface="Arial" charset="0"/>
                <a:ea typeface="ＭＳ Ｐゴシック" charset="-128"/>
              </a:rPr>
              <a:t> they are expensive b/c they rely on Co2 attractant which must be replaced. They can be a valuable tool in vacant units b/c BB tend to become inactive when there is no Co2 present. </a:t>
            </a:r>
            <a:r>
              <a:rPr lang="en-US" altLang="en-US" baseline="0" dirty="0" err="1">
                <a:latin typeface="Arial" charset="0"/>
                <a:ea typeface="ＭＳ Ｐゴシック" charset="-128"/>
              </a:rPr>
              <a:t>Verifi</a:t>
            </a:r>
            <a:r>
              <a:rPr lang="en-US" altLang="en-US" baseline="0" dirty="0">
                <a:latin typeface="Arial" charset="0"/>
                <a:ea typeface="ＭＳ Ｐゴシック" charset="-128"/>
              </a:rPr>
              <a:t> Co2 </a:t>
            </a:r>
            <a:r>
              <a:rPr lang="en-US" altLang="en-US" baseline="0" dirty="0" err="1">
                <a:latin typeface="Arial" charset="0"/>
                <a:ea typeface="ＭＳ Ｐゴシック" charset="-128"/>
              </a:rPr>
              <a:t>catridges</a:t>
            </a:r>
            <a:r>
              <a:rPr lang="en-US" altLang="en-US" baseline="0" dirty="0">
                <a:latin typeface="Arial" charset="0"/>
                <a:ea typeface="ＭＳ Ｐゴシック" charset="-128"/>
              </a:rPr>
              <a:t> only last 24 hours</a:t>
            </a:r>
            <a:br>
              <a:rPr lang="en-US" altLang="en-US" dirty="0">
                <a:latin typeface="Arial" charset="0"/>
                <a:ea typeface="ＭＳ Ｐゴシック" charset="-128"/>
              </a:rPr>
            </a:br>
            <a:endParaRPr lang="en-US" altLang="en-US" dirty="0">
              <a:latin typeface="Arial" charset="0"/>
              <a:ea typeface="ＭＳ Ｐゴシック" charset="-128"/>
            </a:endParaRPr>
          </a:p>
          <a:p>
            <a:r>
              <a:rPr lang="en-US" altLang="en-US" dirty="0">
                <a:latin typeface="Arial" charset="0"/>
                <a:ea typeface="ＭＳ Ｐゴシック" charset="-128"/>
              </a:rPr>
              <a:t>Often bed bugs avoid sticky surfaces so </a:t>
            </a:r>
            <a:r>
              <a:rPr lang="en-US" altLang="en-US" dirty="0" err="1">
                <a:latin typeface="Arial" charset="0"/>
                <a:ea typeface="ＭＳ Ｐゴシック" charset="-128"/>
              </a:rPr>
              <a:t>sticy</a:t>
            </a:r>
            <a:r>
              <a:rPr lang="en-US" altLang="en-US" dirty="0">
                <a:latin typeface="Arial" charset="0"/>
                <a:ea typeface="ＭＳ Ｐゴシック" charset="-128"/>
              </a:rPr>
              <a:t> trap monitors are not recommended.</a:t>
            </a:r>
          </a:p>
          <a:p>
            <a:r>
              <a:rPr lang="en-US" altLang="en-US" dirty="0">
                <a:latin typeface="Arial" charset="0"/>
                <a:ea typeface="ＭＳ Ｐゴシック" charset="-128"/>
              </a:rPr>
              <a:t>Reference: Rutgers University evaluation of monitoring devices: http://</a:t>
            </a:r>
            <a:r>
              <a:rPr lang="en-US" altLang="en-US" dirty="0" err="1">
                <a:latin typeface="Arial" charset="0"/>
                <a:ea typeface="ＭＳ Ｐゴシック" charset="-128"/>
              </a:rPr>
              <a:t>www.rci.rutgers.edu</a:t>
            </a:r>
            <a:r>
              <a:rPr lang="en-US" altLang="en-US" dirty="0">
                <a:latin typeface="Arial" charset="0"/>
                <a:ea typeface="ＭＳ Ｐゴシック" charset="-128"/>
              </a:rPr>
              <a:t>/~insects/</a:t>
            </a:r>
            <a:r>
              <a:rPr lang="en-US" altLang="en-US" dirty="0" err="1">
                <a:latin typeface="Arial" charset="0"/>
                <a:ea typeface="ＭＳ Ｐゴシック" charset="-128"/>
              </a:rPr>
              <a:t>bedbuginterceptor.pdf</a:t>
            </a:r>
            <a:endParaRPr lang="en-US" altLang="en-US" i="1" dirty="0">
              <a:latin typeface="Arial" charset="0"/>
              <a:ea typeface="ＭＳ Ｐゴシック" charset="-128"/>
            </a:endParaRPr>
          </a:p>
        </p:txBody>
      </p:sp>
      <p:sp>
        <p:nvSpPr>
          <p:cNvPr id="675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75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1D7B62-9B91-9B4E-BF5C-7075DADEEED6}" type="slidenum">
              <a:rPr lang="en-US" altLang="en-US" sz="1100">
                <a:ea typeface="Osaka" charset="-128"/>
              </a:rPr>
              <a:pPr>
                <a:spcBef>
                  <a:spcPct val="0"/>
                </a:spcBef>
              </a:pPr>
              <a:t>34</a:t>
            </a:fld>
            <a:endParaRPr lang="en-US" altLang="en-US" sz="1100">
              <a:ea typeface="Osaka" charset="-128"/>
            </a:endParaRPr>
          </a:p>
        </p:txBody>
      </p:sp>
    </p:spTree>
    <p:extLst>
      <p:ext uri="{BB962C8B-B14F-4D97-AF65-F5344CB8AC3E}">
        <p14:creationId xmlns:p14="http://schemas.microsoft.com/office/powerpoint/2010/main" val="1840173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a:p>
            <a:r>
              <a:rPr lang="en-US" altLang="en-US">
                <a:latin typeface="Arial" charset="0"/>
                <a:ea typeface="ＭＳ Ｐゴシック" charset="-128"/>
              </a:rPr>
              <a:t>Inspections using a bed bug detection canine are especially useful in two scenarios. 1. When a person reports bed bugs but the PMP can’t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tLang="en-US">
              <a:latin typeface="Arial" charset="0"/>
              <a:ea typeface="ＭＳ Ｐゴシック" charset="-128"/>
            </a:endParaRPr>
          </a:p>
          <a:p>
            <a:r>
              <a:rPr lang="en-US" altLang="en-US">
                <a:latin typeface="Arial" charset="0"/>
                <a:ea typeface="ＭＳ Ｐゴシック" charset="-128"/>
              </a:rPr>
              <a:t>Inspection with canines is useful for detection, but as with inspection by humans, there is potential for error. You should be able to verify the presence of bed bugs where the dog "alerts" the majority of the time. The dog’s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p>
        </p:txBody>
      </p:sp>
      <p:sp>
        <p:nvSpPr>
          <p:cNvPr id="696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96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96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4CD6560-D6E3-6B46-BB38-F00633D06A83}" type="slidenum">
              <a:rPr lang="en-US" altLang="en-US" sz="1100">
                <a:ea typeface="Osaka" charset="-128"/>
              </a:rPr>
              <a:pPr>
                <a:spcBef>
                  <a:spcPct val="0"/>
                </a:spcBef>
              </a:pPr>
              <a:t>36</a:t>
            </a:fld>
            <a:endParaRPr lang="en-US" altLang="en-US" sz="1100">
              <a:ea typeface="Osaka" charset="-128"/>
            </a:endParaRPr>
          </a:p>
        </p:txBody>
      </p:sp>
    </p:spTree>
    <p:extLst>
      <p:ext uri="{BB962C8B-B14F-4D97-AF65-F5344CB8AC3E}">
        <p14:creationId xmlns:p14="http://schemas.microsoft.com/office/powerpoint/2010/main" val="136098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734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82B2EA-6FE7-8345-8C81-1916845232BD}" type="slidenum">
              <a:rPr lang="en-US" sz="1100">
                <a:ea typeface="Osaka" charset="0"/>
                <a:cs typeface="Osaka" charset="0"/>
              </a:rPr>
              <a:pPr eaLnBrk="1" hangingPunct="1"/>
              <a:t>37</a:t>
            </a:fld>
            <a:endParaRPr lang="en-US" sz="1100">
              <a:ea typeface="Osaka" charset="0"/>
              <a:cs typeface="Osaka" charset="0"/>
            </a:endParaRPr>
          </a:p>
        </p:txBody>
      </p:sp>
      <p:sp>
        <p:nvSpPr>
          <p:cNvPr id="57348"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3C21A87-624D-8C47-8FE2-8808E667140E}" type="slidenum">
              <a:rPr lang="en-US" sz="1100">
                <a:ea typeface="Osaka" charset="0"/>
                <a:cs typeface="Osaka" charset="0"/>
              </a:rPr>
              <a:pPr algn="r" eaLnBrk="1" hangingPunct="1"/>
              <a:t>37</a:t>
            </a:fld>
            <a:endParaRPr lang="en-US" sz="1100">
              <a:ea typeface="Osaka" charset="0"/>
              <a:cs typeface="Osaka" charset="0"/>
            </a:endParaRPr>
          </a:p>
        </p:txBody>
      </p:sp>
      <p:sp>
        <p:nvSpPr>
          <p:cNvPr id="57349" name="Rectangle 2"/>
          <p:cNvSpPr>
            <a:spLocks noGrp="1" noRot="1" noChangeAspect="1" noChangeArrowheads="1" noTextEdit="1"/>
          </p:cNvSpPr>
          <p:nvPr>
            <p:ph type="sldImg"/>
          </p:nvPr>
        </p:nvSpPr>
        <p:spPr>
          <a:ln/>
        </p:spPr>
      </p:sp>
      <p:sp>
        <p:nvSpPr>
          <p:cNvPr id="573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From HUD's Notice PIH 2012-17: "</a:t>
            </a:r>
            <a:r>
              <a:rPr lang="en-US">
                <a:latin typeface="Arial" charset="0"/>
                <a:ea typeface="ＭＳ Ｐゴシック" charset="0"/>
                <a:cs typeface="ＭＳ Ｐゴシック" charset="0"/>
              </a:rPr>
              <a:t>The PHA should respond with urgency to any tenant report of bedbugs. Within 24 hours of the tenant report, the PHA should make contact with the tenant, provide the</a:t>
            </a:r>
          </a:p>
          <a:p>
            <a:r>
              <a:rPr lang="en-US">
                <a:latin typeface="Arial" charset="0"/>
                <a:ea typeface="ＭＳ Ｐゴシック" charset="0"/>
                <a:cs typeface="ＭＳ Ｐゴシック" charset="0"/>
              </a:rPr>
              <a:t>tenant with information about control and prevention of bedbugs and discuss measures the tenant may be able to take in the unit before the inspection is performed. However, a bedbug inspection and, if necessary, treatment, may take time to schedule. The PHA should endeavor to take appropriate action within a reasonable time period using the guidelines provided below [in the Notice].</a:t>
            </a:r>
            <a:endParaRPr lang="en-US" i="1">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Mattresses and furniture with bed bugs do not have to be thrown away.</a:t>
            </a:r>
          </a:p>
          <a:p>
            <a:endParaRPr lang="en-US" altLang="en-US">
              <a:latin typeface="Arial" charset="0"/>
              <a:ea typeface="ＭＳ Ｐゴシック" charset="-128"/>
            </a:endParaRPr>
          </a:p>
          <a:p>
            <a:r>
              <a:rPr lang="en-US" altLang="en-US" i="1">
                <a:latin typeface="Arial" charset="0"/>
                <a:ea typeface="ＭＳ Ｐゴシック" charset="-128"/>
              </a:rPr>
              <a:t>If mattresses are to be kept, use a fabric mattress encasement. Bed bugs can crawl out of tiny rips so the most important factor in using a mattress encasement is that it does not rip. Vinyl or plastic covers will not work. Encasements with bed-bug-proof zippers are ideal. The box spring can also be encased.</a:t>
            </a:r>
          </a:p>
          <a:p>
            <a:endParaRPr lang="en-US" altLang="en-US">
              <a:latin typeface="Arial" charset="0"/>
              <a:ea typeface="ＭＳ Ｐゴシック" charset="-128"/>
            </a:endParaRPr>
          </a:p>
          <a:p>
            <a:r>
              <a:rPr lang="en-US" altLang="en-US" i="1">
                <a:latin typeface="Arial" charset="0"/>
                <a:ea typeface="ＭＳ Ｐゴシック" charset="-128"/>
              </a:rPr>
              <a:t>If no food is available within a few hundred feet or they are trapped, bed bugs will go dormant. They are thought to be able to live without feeding for many months. Because of this, it is critical that the mattress encasement stay on and intact (closed) for at least six months.</a:t>
            </a:r>
          </a:p>
          <a:p>
            <a:endParaRPr lang="en-US" altLang="en-US">
              <a:latin typeface="Arial" charset="0"/>
              <a:ea typeface="ＭＳ Ｐゴシック" charset="-128"/>
            </a:endParaRPr>
          </a:p>
          <a:p>
            <a:r>
              <a:rPr lang="en-US" altLang="en-US">
                <a:latin typeface="Arial" charset="0"/>
                <a:ea typeface="ＭＳ Ｐゴシック" charset="-128"/>
              </a:rPr>
              <a:t>If appropriate, the mattress may be treated with pesticides available to a PMP. Pesticides should not be used on children’s furniture or around chemically sensitive people. Steam or cryonite are preferred for killing bed bugs on mattresses.</a:t>
            </a:r>
          </a:p>
          <a:p>
            <a:endParaRPr lang="en-US" altLang="en-US">
              <a:latin typeface="Arial" charset="0"/>
              <a:ea typeface="ＭＳ Ｐゴシック" charset="-128"/>
            </a:endParaRPr>
          </a:p>
          <a:p>
            <a:r>
              <a:rPr lang="en-US" altLang="en-US" i="1">
                <a:latin typeface="Arial" charset="0"/>
                <a:ea typeface="ＭＳ Ｐゴシック" charset="-128"/>
              </a:rPr>
              <a:t>Movement of infested items throughout the development may spread bed bugs. If items are moved through the building, make sure they are covered in plastic and made unusable once they are outside (cutting open the mattress in multiple spots will work).</a:t>
            </a:r>
          </a:p>
          <a:p>
            <a:endParaRPr lang="en-US" altLang="en-US">
              <a:latin typeface="Arial" charset="0"/>
              <a:ea typeface="Osaka" charset="-128"/>
            </a:endParaRPr>
          </a:p>
          <a:p>
            <a:endParaRPr lang="en-US" altLang="en-US">
              <a:latin typeface="Arial" charset="0"/>
              <a:ea typeface="ＭＳ Ｐゴシック" charset="-128"/>
            </a:endParaRPr>
          </a:p>
        </p:txBody>
      </p:sp>
      <p:sp>
        <p:nvSpPr>
          <p:cNvPr id="931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31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31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0CFA909-6A1C-8A46-8332-9D03AD1E0ABE}" type="slidenum">
              <a:rPr lang="en-US" altLang="en-US" sz="1100">
                <a:ea typeface="Osaka" charset="-128"/>
              </a:rPr>
              <a:pPr>
                <a:spcBef>
                  <a:spcPct val="0"/>
                </a:spcBef>
              </a:pPr>
              <a:t>38</a:t>
            </a:fld>
            <a:endParaRPr lang="en-US" altLang="en-US" sz="1100">
              <a:ea typeface="Osaka" charset="-128"/>
            </a:endParaRPr>
          </a:p>
        </p:txBody>
      </p:sp>
    </p:spTree>
    <p:extLst>
      <p:ext uri="{BB962C8B-B14F-4D97-AF65-F5344CB8AC3E}">
        <p14:creationId xmlns:p14="http://schemas.microsoft.com/office/powerpoint/2010/main" val="3185509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Mike’s slide</a:t>
            </a:r>
          </a:p>
        </p:txBody>
      </p:sp>
      <p:sp>
        <p:nvSpPr>
          <p:cNvPr id="8397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397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397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475E72F-E77B-6C43-8915-E25AB255E7F8}" type="slidenum">
              <a:rPr lang="en-US" altLang="en-US" sz="1100">
                <a:ea typeface="Osaka" charset="-128"/>
              </a:rPr>
              <a:pPr>
                <a:spcBef>
                  <a:spcPct val="0"/>
                </a:spcBef>
              </a:pPr>
              <a:t>39</a:t>
            </a:fld>
            <a:endParaRPr lang="en-US" altLang="en-US" sz="1100">
              <a:ea typeface="Osaka" charset="-128"/>
            </a:endParaRPr>
          </a:p>
        </p:txBody>
      </p:sp>
    </p:spTree>
    <p:extLst>
      <p:ext uri="{BB962C8B-B14F-4D97-AF65-F5344CB8AC3E}">
        <p14:creationId xmlns:p14="http://schemas.microsoft.com/office/powerpoint/2010/main" val="1439953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sz="2800">
                <a:latin typeface="Arial" charset="0"/>
                <a:ea typeface="Osaka" charset="-128"/>
              </a:rPr>
              <a:t>Liquid CO</a:t>
            </a:r>
            <a:r>
              <a:rPr lang="en-US" altLang="en-US" sz="2800" baseline="-25000">
                <a:latin typeface="Arial" charset="0"/>
                <a:ea typeface="Osaka" charset="-128"/>
              </a:rPr>
              <a:t>2 - _ not reliable</a:t>
            </a:r>
          </a:p>
          <a:p>
            <a:pPr marL="0" lvl="1" eaLnBrk="1" hangingPunct="1"/>
            <a:r>
              <a:rPr lang="en-US" altLang="en-US" sz="2800" baseline="-25000">
                <a:latin typeface="Arial" charset="0"/>
                <a:ea typeface="Osaka" charset="-128"/>
              </a:rPr>
              <a:t>Outside temps are not reliable.</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Since bed bugs feed only on blood, control is different.</a:t>
            </a:r>
          </a:p>
          <a:p>
            <a:pPr eaLnBrk="1" hangingPunct="1"/>
            <a:endParaRPr lang="en-US" altLang="en-US">
              <a:latin typeface="Arial" charset="0"/>
              <a:ea typeface="ＭＳ Ｐゴシック" charset="-128"/>
            </a:endParaRPr>
          </a:p>
          <a:p>
            <a:pPr eaLnBrk="1" hangingPunct="1"/>
            <a:r>
              <a:rPr lang="en-US" altLang="en-US" i="1">
                <a:latin typeface="Arial" charset="0"/>
                <a:ea typeface="ＭＳ Ｐゴシック" charset="-128"/>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altLang="en-US" i="1">
              <a:latin typeface="Arial" charset="0"/>
              <a:ea typeface="ＭＳ Ｐゴシック" charset="-128"/>
            </a:endParaRPr>
          </a:p>
          <a:p>
            <a:r>
              <a:rPr lang="en-US" altLang="en-US" u="sng">
                <a:latin typeface="Arial" charset="0"/>
                <a:ea typeface="ＭＳ Ｐゴシック" charset="-128"/>
              </a:rPr>
              <a:t>Vacuuming</a:t>
            </a:r>
            <a:r>
              <a:rPr lang="en-US" altLang="en-US">
                <a:latin typeface="Arial" charset="0"/>
                <a:ea typeface="ＭＳ Ｐゴシック" charset="-128"/>
              </a:rPr>
              <a:t> </a:t>
            </a:r>
          </a:p>
          <a:p>
            <a:r>
              <a:rPr lang="en-US" altLang="en-US">
                <a:latin typeface="Arial" charset="0"/>
                <a:ea typeface="ＭＳ Ｐゴシック" charset="-128"/>
              </a:rPr>
              <a:t>Every bed bug treatment will likely involve some vacuuming—even if it’s just the floors to make the PMP’s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don’t carry any hitchhikers.</a:t>
            </a:r>
          </a:p>
          <a:p>
            <a:endParaRPr lang="en-US" altLang="en-US">
              <a:latin typeface="Arial" charset="0"/>
              <a:ea typeface="ＭＳ Ｐゴシック" charset="-128"/>
            </a:endParaRPr>
          </a:p>
          <a:p>
            <a:r>
              <a:rPr lang="en-US" altLang="en-US">
                <a:latin typeface="Arial" charset="0"/>
                <a:ea typeface="ＭＳ Ｐゴシック" charset="-128"/>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tLang="en-US">
              <a:latin typeface="Arial" charset="0"/>
              <a:ea typeface="ＭＳ Ｐゴシック" charset="-128"/>
            </a:endParaRPr>
          </a:p>
          <a:p>
            <a:r>
              <a:rPr lang="en-US" altLang="en-US" u="sng">
                <a:latin typeface="Arial" charset="0"/>
                <a:ea typeface="ＭＳ Ｐゴシック" charset="-128"/>
              </a:rPr>
              <a:t>Isolation</a:t>
            </a:r>
            <a:br>
              <a:rPr lang="en-US" altLang="en-US">
                <a:latin typeface="Arial" charset="0"/>
                <a:ea typeface="ＭＳ Ｐゴシック" charset="-128"/>
              </a:rPr>
            </a:br>
            <a:r>
              <a:rPr lang="en-US" altLang="en-US">
                <a:latin typeface="Arial" charset="0"/>
                <a:ea typeface="ＭＳ Ｐゴシック" charset="-128"/>
              </a:rPr>
              <a:t>Encasements are discussed on the next slide.</a:t>
            </a:r>
          </a:p>
          <a:p>
            <a:r>
              <a:rPr lang="en-US" altLang="en-US">
                <a:latin typeface="Arial" charset="0"/>
                <a:ea typeface="ＭＳ Ｐゴシック" charset="-128"/>
              </a:rPr>
              <a:t>Bed bugs can’t claw or chew through plastic. They’re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en-US" i="1">
              <a:latin typeface="Arial" charset="0"/>
              <a:ea typeface="ＭＳ Ｐゴシック" charset="-128"/>
            </a:endParaRPr>
          </a:p>
          <a:p>
            <a:endParaRPr lang="en-US" altLang="en-US">
              <a:latin typeface="Arial" charset="0"/>
              <a:ea typeface="ＭＳ Ｐゴシック" charset="-128"/>
            </a:endParaRPr>
          </a:p>
          <a:p>
            <a:r>
              <a:rPr lang="en-US" altLang="en-US" u="sng">
                <a:latin typeface="Arial" charset="0"/>
                <a:ea typeface="ＭＳ Ｐゴシック" charset="-128"/>
              </a:rPr>
              <a:t>Freezing</a:t>
            </a:r>
          </a:p>
          <a:p>
            <a:r>
              <a:rPr lang="en-US" altLang="en-US">
                <a:latin typeface="Arial" charset="0"/>
                <a:ea typeface="ＭＳ Ｐゴシック" charset="-128"/>
              </a:rPr>
              <a:t>Two types of equipment will freeze bed bugs. Freezers that reach 0</a:t>
            </a:r>
            <a:r>
              <a:rPr lang="en-US" altLang="en-US">
                <a:latin typeface="Arial" charset="0"/>
                <a:ea typeface="ＭＳ Ｐゴシック" charset="-128"/>
                <a:sym typeface="Symbol" charset="2"/>
              </a:rPr>
              <a:t></a:t>
            </a:r>
            <a:r>
              <a:rPr lang="en-US" altLang="en-US">
                <a:latin typeface="Arial" charset="0"/>
                <a:ea typeface="ＭＳ Ｐゴシック" charset="-128"/>
              </a:rPr>
              <a:t>F or colder can work for bed bugs. Although research is ongoing, it seems an object must reach 0</a:t>
            </a:r>
            <a:r>
              <a:rPr lang="en-US" altLang="en-US">
                <a:latin typeface="Arial" charset="0"/>
                <a:ea typeface="ＭＳ Ｐゴシック" charset="-128"/>
                <a:sym typeface="Symbol" charset="2"/>
              </a:rPr>
              <a:t></a:t>
            </a:r>
            <a:r>
              <a:rPr lang="en-US" altLang="en-US">
                <a:latin typeface="Arial" charset="0"/>
                <a:ea typeface="ＭＳ Ｐゴシック" charset="-128"/>
              </a:rPr>
              <a:t>F for 3 days to kill all life stages of bed bugs. If it’s not that cold, it will take longer. Household freezer temperatures vary too much to depend on.</a:t>
            </a:r>
          </a:p>
          <a:p>
            <a:r>
              <a:rPr lang="en-US" altLang="en-US">
                <a:latin typeface="Arial" charset="0"/>
                <a:ea typeface="ＭＳ Ｐゴシック" charset="-128"/>
              </a:rPr>
              <a:t>PMPs may offer a freezing treatment that uses dry ice. The equipment is designed to spray the dry ice snow over objects—flash freezing the bed bugs and their eggs. Only a professional should use this method. This system isn’t used exclusively, it’s usually a good option for sensitive objects like fine art.</a:t>
            </a:r>
          </a:p>
          <a:p>
            <a:endParaRPr lang="en-US" altLang="en-US">
              <a:latin typeface="Arial" charset="0"/>
              <a:ea typeface="ＭＳ Ｐゴシック" charset="-128"/>
            </a:endParaRPr>
          </a:p>
          <a:p>
            <a:r>
              <a:rPr lang="en-US" altLang="en-US" u="sng">
                <a:latin typeface="Arial" charset="0"/>
                <a:ea typeface="ＭＳ Ｐゴシック" charset="-128"/>
              </a:rPr>
              <a:t>Heat</a:t>
            </a:r>
          </a:p>
          <a:p>
            <a:r>
              <a:rPr lang="en-US" altLang="en-US">
                <a:latin typeface="Arial" charset="0"/>
                <a:ea typeface="ＭＳ Ｐゴシック" charset="-128"/>
              </a:rPr>
              <a:t>Bed bugs and their eggs die when exposed to anything that is 120</a:t>
            </a:r>
            <a:r>
              <a:rPr lang="en-US" altLang="en-US">
                <a:latin typeface="Arial" charset="0"/>
                <a:ea typeface="ＭＳ Ｐゴシック" charset="-128"/>
                <a:sym typeface="Symbol" charset="2"/>
              </a:rPr>
              <a:t></a:t>
            </a:r>
            <a:r>
              <a:rPr lang="en-US" altLang="en-US">
                <a:latin typeface="Arial" charset="0"/>
                <a:ea typeface="ＭＳ Ｐゴシック" charset="-128"/>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can’t take the heat. </a:t>
            </a:r>
          </a:p>
          <a:p>
            <a:br>
              <a:rPr lang="en-US" altLang="en-US">
                <a:latin typeface="Arial" charset="0"/>
                <a:ea typeface="ＭＳ Ｐゴシック" charset="-128"/>
              </a:rPr>
            </a:br>
            <a:r>
              <a:rPr lang="en-US" altLang="en-US">
                <a:latin typeface="Arial" charset="0"/>
                <a:ea typeface="ＭＳ Ｐゴシック" charset="-128"/>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br>
              <a:rPr lang="en-US" altLang="en-US">
                <a:latin typeface="Arial" charset="0"/>
                <a:ea typeface="ＭＳ Ｐゴシック" charset="-128"/>
              </a:rPr>
            </a:br>
            <a:r>
              <a:rPr lang="en-US" altLang="en-US">
                <a:latin typeface="Arial" charset="0"/>
                <a:ea typeface="ＭＳ Ｐゴシック" charset="-128"/>
              </a:rPr>
              <a:t>The hot setting on a dryer is one of the best options for bed bug management programs because of accessibility and ease of use. Dry fabric will be de-infested after 30 minutes on the hottest setting in a dryer. Even dry-clean-only items can go in a dryer—it’s water that these fabrics can’t stand. If the fabric is wet, run the dryer for the full cycle. </a:t>
            </a:r>
          </a:p>
          <a:p>
            <a:endParaRPr lang="en-US" altLang="en-US">
              <a:latin typeface="Arial" charset="0"/>
              <a:ea typeface="ＭＳ Ｐゴシック" charset="-128"/>
            </a:endParaRPr>
          </a:p>
          <a:p>
            <a:r>
              <a:rPr lang="en-US" altLang="en-US">
                <a:latin typeface="Arial" charset="0"/>
                <a:ea typeface="ＭＳ Ｐゴシック" charset="-128"/>
              </a:rPr>
              <a:t>Steam is another heat option. You can use a commercial-grade steamer to kill bed bugs and their eggs. The target temperature is still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but steamers get much hotter than that—around 200</a:t>
            </a:r>
            <a:r>
              <a:rPr lang="en-US" altLang="en-US">
                <a:latin typeface="Arial" charset="0"/>
                <a:ea typeface="ＭＳ Ｐゴシック" charset="-128"/>
                <a:sym typeface="Symbol" charset="2"/>
              </a:rPr>
              <a:t></a:t>
            </a:r>
            <a:r>
              <a:rPr lang="en-US" altLang="en-US">
                <a:latin typeface="Arial" charset="0"/>
                <a:ea typeface="ＭＳ Ｐゴシック" charset="-128"/>
              </a:rPr>
              <a:t>F. That’s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tLang="en-US">
              <a:latin typeface="Arial" charset="0"/>
              <a:ea typeface="ＭＳ Ｐゴシック" charset="-128"/>
            </a:endParaRPr>
          </a:p>
          <a:p>
            <a:r>
              <a:rPr lang="en-US" altLang="en-US" u="sng">
                <a:latin typeface="Arial" charset="0"/>
                <a:ea typeface="ＭＳ Ｐゴシック" charset="-128"/>
              </a:rPr>
              <a:t>Pesticides</a:t>
            </a:r>
            <a:r>
              <a:rPr lang="en-US" altLang="en-US">
                <a:latin typeface="Arial" charset="0"/>
                <a:ea typeface="ＭＳ Ｐゴシック" charset="-128"/>
              </a:rPr>
              <a:t> that are legal for use against bed bugs will list bed bugs on the label. Most are sprays or dusts. EPA’s bed bug website has a bed bug pesticide search tool. The label is the law—follow it closely. Even botanical products and other least toxic pesticides pose risks. If you have pesticide questions, call or visit the National Pesticide Information Center. Many pesticide products don’t keep killing once they’re dry (no residual). You may have to do some preparation in the area so that the PMP can access all areas for treatment. </a:t>
            </a:r>
          </a:p>
          <a:p>
            <a:endParaRPr lang="en-US" altLang="en-US" i="1">
              <a:latin typeface="Arial" charset="0"/>
              <a:ea typeface="ＭＳ Ｐゴシック" charset="-128"/>
            </a:endParaRPr>
          </a:p>
          <a:p>
            <a:pPr eaLnBrk="1" hangingPunct="1"/>
            <a:r>
              <a:rPr lang="en-US" altLang="en-US">
                <a:latin typeface="Arial" charset="0"/>
                <a:ea typeface="ＭＳ Ｐゴシック" charset="-128"/>
              </a:rPr>
              <a:t>For an in-depth discussion see What's Working for Bed Bug Control in Multifamily Housing at http://www.nchh.org/Portals/0/Contents/bedbug_report.pdf</a:t>
            </a:r>
            <a:endParaRPr lang="en-US" altLang="en-US" i="1">
              <a:latin typeface="Arial" charset="0"/>
              <a:ea typeface="ＭＳ Ｐゴシック" charset="-128"/>
            </a:endParaRP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Suggestion: if the PHA’s PMP is present at the training, ask him or her what residents are instructed to do and have a discussion about who would help do this preparation for an elderly or disabled resident.</a:t>
            </a:r>
          </a:p>
          <a:p>
            <a:endParaRPr lang="en-US" altLang="en-US">
              <a:latin typeface="Arial" charset="0"/>
              <a:ea typeface="ＭＳ Ｐゴシック" charset="-128"/>
            </a:endParaRPr>
          </a:p>
        </p:txBody>
      </p:sp>
      <p:sp>
        <p:nvSpPr>
          <p:cNvPr id="972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728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728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23F321E-F4E6-494F-9B31-5200FAADF516}" type="slidenum">
              <a:rPr lang="en-US" altLang="en-US" sz="1100">
                <a:ea typeface="Osaka" charset="-128"/>
              </a:rPr>
              <a:pPr>
                <a:spcBef>
                  <a:spcPct val="0"/>
                </a:spcBef>
              </a:pPr>
              <a:t>40</a:t>
            </a:fld>
            <a:endParaRPr lang="en-US" altLang="en-US" sz="1100">
              <a:ea typeface="Osaka" charset="-128"/>
            </a:endParaRPr>
          </a:p>
        </p:txBody>
      </p:sp>
    </p:spTree>
    <p:extLst>
      <p:ext uri="{BB962C8B-B14F-4D97-AF65-F5344CB8AC3E}">
        <p14:creationId xmlns:p14="http://schemas.microsoft.com/office/powerpoint/2010/main" val="2608829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1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9FE59C-B2CE-8B49-92D1-08D609851798}" type="slidenum">
              <a:rPr lang="en-US" altLang="en-US" sz="1100">
                <a:ea typeface="Osaka" charset="-128"/>
              </a:rPr>
              <a:pPr>
                <a:spcBef>
                  <a:spcPct val="0"/>
                </a:spcBef>
              </a:pPr>
              <a:t>42</a:t>
            </a:fld>
            <a:endParaRPr lang="en-US" altLang="en-US" sz="1100">
              <a:ea typeface="Osaka" charset="-128"/>
            </a:endParaRPr>
          </a:p>
        </p:txBody>
      </p:sp>
      <p:sp>
        <p:nvSpPr>
          <p:cNvPr id="10138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F6134638-AC13-5841-8250-AB49A9847025}" type="slidenum">
              <a:rPr lang="en-US" altLang="en-US" sz="1100">
                <a:ea typeface="Osaka" charset="-128"/>
              </a:rPr>
              <a:pPr algn="r" eaLnBrk="1" hangingPunct="1">
                <a:spcBef>
                  <a:spcPct val="0"/>
                </a:spcBef>
              </a:pPr>
              <a:t>42</a:t>
            </a:fld>
            <a:endParaRPr lang="en-US" altLang="en-US" sz="1100">
              <a:ea typeface="Osaka" charset="-128"/>
            </a:endParaRPr>
          </a:p>
        </p:txBody>
      </p:sp>
      <p:sp>
        <p:nvSpPr>
          <p:cNvPr id="101381" name="Rectangle 1026"/>
          <p:cNvSpPr>
            <a:spLocks noGrp="1" noRot="1" noChangeAspect="1" noChangeArrowheads="1" noTextEdit="1"/>
          </p:cNvSpPr>
          <p:nvPr>
            <p:ph type="sldImg"/>
          </p:nvPr>
        </p:nvSpPr>
        <p:spPr>
          <a:solidFill>
            <a:srgbClr val="FFFFFF"/>
          </a:solidFill>
          <a:ln/>
        </p:spPr>
      </p:sp>
      <p:sp>
        <p:nvSpPr>
          <p:cNvPr id="101382" name="Rectangle 1027"/>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Osaka" charset="-128"/>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extLst>
      <p:ext uri="{BB962C8B-B14F-4D97-AF65-F5344CB8AC3E}">
        <p14:creationId xmlns:p14="http://schemas.microsoft.com/office/powerpoint/2010/main" val="165166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Heat chambers are an option to heat difficult to treat items. The ZappBug model is easy to assemble, effective and the least expensive at about $1500</a:t>
            </a:r>
          </a:p>
        </p:txBody>
      </p:sp>
      <p:sp>
        <p:nvSpPr>
          <p:cNvPr id="993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93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933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3B7DBF2-5880-0040-A7A7-5F46000D59D4}" type="slidenum">
              <a:rPr lang="en-US" altLang="en-US" sz="1100">
                <a:ea typeface="Osaka" charset="-128"/>
              </a:rPr>
              <a:pPr>
                <a:spcBef>
                  <a:spcPct val="0"/>
                </a:spcBef>
              </a:pPr>
              <a:t>43</a:t>
            </a:fld>
            <a:endParaRPr lang="en-US" altLang="en-US" sz="1100">
              <a:ea typeface="Osaka" charset="-128"/>
            </a:endParaRPr>
          </a:p>
        </p:txBody>
      </p:sp>
    </p:spTree>
    <p:extLst>
      <p:ext uri="{BB962C8B-B14F-4D97-AF65-F5344CB8AC3E}">
        <p14:creationId xmlns:p14="http://schemas.microsoft.com/office/powerpoint/2010/main" val="391997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charset="0"/>
                <a:ea typeface="ＭＳ Ｐゴシック" charset="-128"/>
              </a:rPr>
              <a:t>No one reason is to blame for the increase in bed bug infestations. They were never fully gone, but a bed bug treatment was uncommon for pest control companies. The rise has been referred to at "the perfect storm." Most likely it is a combination of all these factors that resulted in the situation we are dealing with today. Bed bugs are back, regardless of how they got here. </a:t>
            </a:r>
          </a:p>
          <a:p>
            <a:pPr eaLnBrk="1" hangingPunct="1">
              <a:spcBef>
                <a:spcPct val="0"/>
              </a:spcBef>
            </a:pPr>
            <a:r>
              <a:rPr lang="en-US" altLang="en-US" dirty="0">
                <a:latin typeface="Arial" charset="0"/>
                <a:ea typeface="ＭＳ Ｐゴシック" charset="-128"/>
              </a:rPr>
              <a:t> </a:t>
            </a:r>
            <a:r>
              <a:rPr lang="en-US" altLang="en-US" b="1" dirty="0">
                <a:solidFill>
                  <a:srgbClr val="993300"/>
                </a:solidFill>
                <a:latin typeface="Arial" charset="0"/>
                <a:ea typeface="ＭＳ Ｐゴシック" charset="-128"/>
              </a:rPr>
              <a:t>Pesticide Resistance</a:t>
            </a:r>
            <a:r>
              <a:rPr lang="en-US" altLang="en-US" dirty="0">
                <a:solidFill>
                  <a:srgbClr val="993300"/>
                </a:solidFill>
                <a:latin typeface="Arial" charset="0"/>
                <a:ea typeface="ＭＳ Ｐゴシック" charset="-128"/>
              </a:rPr>
              <a:t>: An insect (yellow) survives a chemical application and passes those genes on to next generation</a:t>
            </a:r>
            <a:endParaRPr lang="en-US" altLang="en-US" dirty="0">
              <a:latin typeface="Arial" charset="0"/>
              <a:ea typeface="ＭＳ Ｐゴシック" charset="-128"/>
            </a:endParaRPr>
          </a:p>
          <a:p>
            <a:pPr eaLnBrk="1" hangingPunct="1">
              <a:spcBef>
                <a:spcPct val="0"/>
              </a:spcBef>
            </a:pPr>
            <a:r>
              <a:rPr lang="en-US" altLang="en-US" dirty="0">
                <a:solidFill>
                  <a:srgbClr val="993300"/>
                </a:solidFill>
                <a:latin typeface="Arial" charset="0"/>
                <a:ea typeface="ＭＳ Ｐゴシック" charset="-128"/>
              </a:rPr>
              <a:t>By the 1960’s bed bugs resistant to DDT were found worldwide</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A78A4DF-2562-F84F-9E4F-0DA6D3FC88C9}" type="slidenum">
              <a:rPr lang="en-US" altLang="en-US" sz="1100">
                <a:latin typeface="Calibri" charset="0"/>
                <a:ea typeface="Osaka" charset="-128"/>
              </a:rPr>
              <a:pPr>
                <a:spcBef>
                  <a:spcPct val="0"/>
                </a:spcBef>
              </a:pPr>
              <a:t>6</a:t>
            </a:fld>
            <a:endParaRPr lang="en-US" altLang="en-US" sz="1100">
              <a:latin typeface="Calibri" charset="0"/>
              <a:ea typeface="Osaka" charset="-128"/>
            </a:endParaRPr>
          </a:p>
        </p:txBody>
      </p:sp>
    </p:spTree>
    <p:extLst>
      <p:ext uri="{BB962C8B-B14F-4D97-AF65-F5344CB8AC3E}">
        <p14:creationId xmlns:p14="http://schemas.microsoft.com/office/powerpoint/2010/main" val="660380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45</a:t>
            </a:fld>
            <a:endParaRPr lang="en-US" sz="1200" b="0" i="0" u="none" strike="noStrike" cap="none" baseline="0">
              <a:solidFill>
                <a:schemeClr val="dk1"/>
              </a:solidFill>
              <a:latin typeface="Arial"/>
              <a:ea typeface="Arial"/>
              <a:cs typeface="Arial"/>
              <a:sym typeface="Arial"/>
            </a:endParaRPr>
          </a:p>
        </p:txBody>
      </p:sp>
      <p:sp>
        <p:nvSpPr>
          <p:cNvPr id="319" name="Shape 319"/>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45</a:t>
            </a:fld>
            <a:endParaRPr lang="en-US" sz="1200" b="0" i="0" u="none" strike="noStrike" cap="none" baseline="0">
              <a:solidFill>
                <a:schemeClr val="dk1"/>
              </a:solidFill>
              <a:latin typeface="Arial"/>
              <a:ea typeface="Arial"/>
              <a:cs typeface="Arial"/>
              <a:sym typeface="Arial"/>
            </a:endParaRPr>
          </a:p>
        </p:txBody>
      </p:sp>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752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Mike’s Slide</a:t>
            </a:r>
          </a:p>
          <a:p>
            <a:r>
              <a:rPr lang="en-US" altLang="en-US" dirty="0">
                <a:latin typeface="Arial" charset="0"/>
                <a:ea typeface="ＭＳ Ｐゴシック" charset="-128"/>
              </a:rPr>
              <a:t>Know the law in your state</a:t>
            </a:r>
          </a:p>
        </p:txBody>
      </p:sp>
      <p:sp>
        <p:nvSpPr>
          <p:cNvPr id="10445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445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445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765EB5-5F12-9246-B5E5-CE267B6CC144}" type="slidenum">
              <a:rPr lang="en-US" altLang="en-US" sz="1100">
                <a:ea typeface="Osaka" charset="-128"/>
              </a:rPr>
              <a:pPr>
                <a:spcBef>
                  <a:spcPct val="0"/>
                </a:spcBef>
              </a:pPr>
              <a:t>48</a:t>
            </a:fld>
            <a:endParaRPr lang="en-US" altLang="en-US" sz="1100">
              <a:ea typeface="Osaka" charset="-128"/>
            </a:endParaRPr>
          </a:p>
        </p:txBody>
      </p:sp>
    </p:spTree>
    <p:extLst>
      <p:ext uri="{BB962C8B-B14F-4D97-AF65-F5344CB8AC3E}">
        <p14:creationId xmlns:p14="http://schemas.microsoft.com/office/powerpoint/2010/main" val="1599989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3" name="Shape 1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chemeClr val="dk1"/>
                </a:solidFill>
                <a:latin typeface="Calibri"/>
                <a:ea typeface="Calibri"/>
                <a:cs typeface="Calibri"/>
                <a:sym typeface="Calibri"/>
              </a:rPr>
              <a:t>With so many chemical and non-chemical treatment methods available to us, why are bed bug infestations still on the rise? </a:t>
            </a:r>
          </a:p>
          <a:p>
            <a:pPr marL="0" marR="0" lvl="0" indent="0" algn="l" rtl="0">
              <a:spcBef>
                <a:spcPts val="0"/>
              </a:spcBef>
              <a:buNone/>
            </a:pPr>
            <a:endParaRPr sz="16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a:solidFill>
                  <a:schemeClr val="dk1"/>
                </a:solidFill>
                <a:latin typeface="Calibri"/>
                <a:ea typeface="Calibri"/>
                <a:cs typeface="Calibri"/>
                <a:sym typeface="Calibri"/>
              </a:rPr>
              <a:t>A major limiting factor is that the cost of bed bug control can be very expensive.  </a:t>
            </a:r>
          </a:p>
          <a:p>
            <a:pPr marL="0" marR="0" lvl="0" indent="0" algn="l" rtl="0">
              <a:spcBef>
                <a:spcPts val="0"/>
              </a:spcBef>
              <a:buNone/>
            </a:pPr>
            <a:endParaRPr sz="16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a:solidFill>
                  <a:schemeClr val="dk1"/>
                </a:solidFill>
                <a:latin typeface="Calibri"/>
                <a:ea typeface="Calibri"/>
                <a:cs typeface="Calibri"/>
                <a:sym typeface="Calibri"/>
              </a:rPr>
              <a:t>Remediation costs vary depending on the infestation level, the clutter level in the infested area, and the treatment strategy and Listed, you can see the costs of several common control methods, and how they vary. </a:t>
            </a:r>
          </a:p>
          <a:p>
            <a:pPr marL="0" marR="0" lvl="0" indent="0" algn="l" rtl="0">
              <a:spcBef>
                <a:spcPts val="0"/>
              </a:spcBef>
              <a:buNone/>
            </a:pPr>
            <a:endParaRPr sz="16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a:solidFill>
                  <a:schemeClr val="dk1"/>
                </a:solidFill>
                <a:latin typeface="Calibri"/>
                <a:ea typeface="Calibri"/>
                <a:cs typeface="Calibri"/>
                <a:sym typeface="Calibri"/>
              </a:rPr>
              <a:t>Gangloff Kaufmann of the New York State IPM Program estimated that a typical family could spend $5,000 on bed bug remediation.</a:t>
            </a:r>
          </a:p>
          <a:p>
            <a:pPr marL="0" marR="0" lvl="0" indent="0" algn="l" rtl="0">
              <a:spcBef>
                <a:spcPts val="0"/>
              </a:spcBef>
              <a:buNone/>
            </a:pPr>
            <a:endParaRPr sz="16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6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Combo products include Tandem, Transport and Temprid, and Bedlam PLUS</a:t>
            </a:r>
          </a:p>
          <a:p>
            <a:r>
              <a:rPr lang="en-US" altLang="en-US">
                <a:latin typeface="Arial" charset="0"/>
                <a:ea typeface="ＭＳ Ｐゴシック" charset="-128"/>
              </a:rPr>
              <a:t>Chemical dusts work better even on pyrethroid resistant pop b/c bed bugs take up more chemical when they walk through.</a:t>
            </a:r>
          </a:p>
          <a:p>
            <a:r>
              <a:rPr lang="en-US" altLang="en-US">
                <a:latin typeface="Arial" charset="0"/>
                <a:ea typeface="ＭＳ Ｐゴシック" charset="-128"/>
              </a:rPr>
              <a:t>Although there is some talk of resistance building Phantom (w chlorphenapyr a pyrrole) it still can be effective</a:t>
            </a:r>
          </a:p>
          <a:p>
            <a:r>
              <a:rPr lang="en-US" altLang="en-US">
                <a:latin typeface="Arial" charset="0"/>
                <a:ea typeface="ＭＳ Ｐゴシック" charset="-128"/>
              </a:rPr>
              <a:t>There is no evidence yet of resistance building to non-chemical desiccant dusts (Show CimeXa and DE here)</a:t>
            </a:r>
          </a:p>
          <a:p>
            <a:endParaRPr lang="en-US" altLang="en-US">
              <a:latin typeface="Arial" charset="0"/>
              <a:ea typeface="ＭＳ Ｐゴシック" charset="-128"/>
            </a:endParaRPr>
          </a:p>
        </p:txBody>
      </p:sp>
      <p:sp>
        <p:nvSpPr>
          <p:cNvPr id="1105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05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05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B6A5525-ABF7-B642-80B8-BF9D7F9D4C9A}" type="slidenum">
              <a:rPr lang="en-US" altLang="en-US" sz="1100">
                <a:ea typeface="Osaka" charset="-128"/>
              </a:rPr>
              <a:pPr>
                <a:spcBef>
                  <a:spcPct val="0"/>
                </a:spcBef>
              </a:pPr>
              <a:t>50</a:t>
            </a:fld>
            <a:endParaRPr lang="en-US" altLang="en-US" sz="1100">
              <a:ea typeface="Osaka" charset="-128"/>
            </a:endParaRPr>
          </a:p>
        </p:txBody>
      </p:sp>
    </p:spTree>
    <p:extLst>
      <p:ext uri="{BB962C8B-B14F-4D97-AF65-F5344CB8AC3E}">
        <p14:creationId xmlns:p14="http://schemas.microsoft.com/office/powerpoint/2010/main" val="144725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Not financially feasible in most cases. Prices are less expensive in areas where termite treatments are common. Works well but no residual protection.</a:t>
            </a:r>
          </a:p>
        </p:txBody>
      </p:sp>
      <p:sp>
        <p:nvSpPr>
          <p:cNvPr id="408" name="Shape 4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4512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2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2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39588C6-E18C-CC41-9027-110C6DE2D631}" type="slidenum">
              <a:rPr lang="en-US" altLang="en-US" sz="1100">
                <a:ea typeface="Osaka" charset="-128"/>
              </a:rPr>
              <a:pPr>
                <a:spcBef>
                  <a:spcPct val="0"/>
                </a:spcBef>
              </a:pPr>
              <a:t>52</a:t>
            </a:fld>
            <a:endParaRPr lang="en-US" altLang="en-US" sz="1100">
              <a:ea typeface="Osaka" charset="-128"/>
            </a:endParaRPr>
          </a:p>
        </p:txBody>
      </p:sp>
      <p:sp>
        <p:nvSpPr>
          <p:cNvPr id="11264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4E643C8A-7228-CD42-923C-05256937C7D3}" type="slidenum">
              <a:rPr lang="en-US" altLang="en-US" sz="1100">
                <a:ea typeface="Osaka" charset="-128"/>
              </a:rPr>
              <a:pPr algn="r" eaLnBrk="1" hangingPunct="1">
                <a:spcBef>
                  <a:spcPct val="0"/>
                </a:spcBef>
              </a:pPr>
              <a:t>52</a:t>
            </a:fld>
            <a:endParaRPr lang="en-US" altLang="en-US" sz="1100">
              <a:ea typeface="Osaka" charset="-128"/>
            </a:endParaRPr>
          </a:p>
        </p:txBody>
      </p:sp>
      <p:sp>
        <p:nvSpPr>
          <p:cNvPr id="112645" name="Rectangle 2"/>
          <p:cNvSpPr>
            <a:spLocks noGrp="1" noRot="1" noChangeAspect="1" noChangeArrowheads="1" noTextEdit="1"/>
          </p:cNvSpPr>
          <p:nvPr>
            <p:ph type="sldImg"/>
          </p:nvPr>
        </p:nvSpPr>
        <p:spPr>
          <a:ln/>
        </p:spPr>
      </p:sp>
      <p:sp>
        <p:nvSpPr>
          <p:cNvPr id="1126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tLang="en-US">
                <a:latin typeface="Arial" charset="0"/>
                <a:ea typeface="ＭＳ Ｐゴシック" charset="-128"/>
              </a:rPr>
              <a:t>Mike merchant’s picture on rt.</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Sprays should not have to be used by the PMP for cockroaches and rodents, but since there are few other options for bed bug management, sprays may need to be used.</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 “Do It Yourself”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eaLnBrk="1" hangingPunct="1">
              <a:spcBef>
                <a:spcPts val="600"/>
              </a:spcBef>
            </a:pPr>
            <a:endParaRPr lang="en-US" altLang="en-US">
              <a:latin typeface="Arial" charset="0"/>
              <a:ea typeface="ＭＳ Ｐゴシック" charset="-128"/>
            </a:endParaRPr>
          </a:p>
          <a:p>
            <a:pPr>
              <a:spcBef>
                <a:spcPts val="600"/>
              </a:spcBef>
            </a:pPr>
            <a:r>
              <a:rPr lang="en-US" altLang="en-US">
                <a:latin typeface="Arial" charset="0"/>
                <a:ea typeface="ＭＳ Ｐゴシック" charset="-128"/>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3862040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Dusts are relatively limited as to where they can be used.  Dessicants have a little broader use pattern because of their lower toxicity.  They can be used on mattresses and box springs, possibly furniture tufts.  Diatomaceous earth can be painted on as well as applied with a duster. Dessicants (especially silica aerogels) are receiving praise from some quarters as low toxicity options for bed bug control, but they should be used in combination with sprays and other treatments.  </a:t>
            </a: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6DE20FD-216A-4745-A671-0585D79B55CA}" type="slidenum">
              <a:rPr lang="en-US" altLang="en-US" sz="1100">
                <a:latin typeface="Calibri" charset="0"/>
                <a:ea typeface="Osaka" charset="-128"/>
              </a:rPr>
              <a:pPr>
                <a:spcBef>
                  <a:spcPct val="0"/>
                </a:spcBef>
              </a:pPr>
              <a:t>53</a:t>
            </a:fld>
            <a:endParaRPr lang="en-US" altLang="en-US" sz="1100">
              <a:latin typeface="Calibri" charset="0"/>
              <a:ea typeface="Osaka" charset="-128"/>
            </a:endParaRPr>
          </a:p>
        </p:txBody>
      </p:sp>
    </p:spTree>
    <p:extLst>
      <p:ext uri="{BB962C8B-B14F-4D97-AF65-F5344CB8AC3E}">
        <p14:creationId xmlns:p14="http://schemas.microsoft.com/office/powerpoint/2010/main" val="2400122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Arial" charset="0"/>
              <a:ea typeface="ＭＳ Ｐゴシック" charset="-128"/>
            </a:endParaRPr>
          </a:p>
        </p:txBody>
      </p:sp>
      <p:sp>
        <p:nvSpPr>
          <p:cNvPr id="1208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08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08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630D37E-709E-4149-8379-1160B32E7E29}" type="slidenum">
              <a:rPr lang="en-US" altLang="en-US" sz="1100">
                <a:ea typeface="Osaka" charset="-128"/>
              </a:rPr>
              <a:pPr>
                <a:spcBef>
                  <a:spcPct val="0"/>
                </a:spcBef>
              </a:pPr>
              <a:t>54</a:t>
            </a:fld>
            <a:endParaRPr lang="en-US" altLang="en-US" sz="1100">
              <a:ea typeface="Osaka" charset="-128"/>
            </a:endParaRPr>
          </a:p>
        </p:txBody>
      </p:sp>
    </p:spTree>
    <p:extLst>
      <p:ext uri="{BB962C8B-B14F-4D97-AF65-F5344CB8AC3E}">
        <p14:creationId xmlns:p14="http://schemas.microsoft.com/office/powerpoint/2010/main" val="104400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2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2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9E280C7-B47D-BE48-A658-0DC4034FC4DC}" type="slidenum">
              <a:rPr lang="en-US" altLang="en-US" sz="1100">
                <a:ea typeface="Osaka" charset="-128"/>
              </a:rPr>
              <a:pPr>
                <a:spcBef>
                  <a:spcPct val="0"/>
                </a:spcBef>
              </a:pPr>
              <a:t>55</a:t>
            </a:fld>
            <a:endParaRPr lang="en-US" altLang="en-US" sz="1100">
              <a:ea typeface="Osaka" charset="-128"/>
            </a:endParaRPr>
          </a:p>
        </p:txBody>
      </p:sp>
      <p:sp>
        <p:nvSpPr>
          <p:cNvPr id="12288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62E6D8E1-0D37-B642-A367-19FD478E6109}" type="slidenum">
              <a:rPr lang="en-US" altLang="en-US" sz="1100">
                <a:ea typeface="Osaka" charset="-128"/>
              </a:rPr>
              <a:pPr algn="r" eaLnBrk="1" hangingPunct="1">
                <a:spcBef>
                  <a:spcPct val="0"/>
                </a:spcBef>
              </a:pPr>
              <a:t>55</a:t>
            </a:fld>
            <a:endParaRPr lang="en-US" altLang="en-US" sz="1100">
              <a:ea typeface="Osaka" charset="-128"/>
            </a:endParaRPr>
          </a:p>
        </p:txBody>
      </p:sp>
      <p:sp>
        <p:nvSpPr>
          <p:cNvPr id="122885" name="Rectangle 2"/>
          <p:cNvSpPr>
            <a:spLocks noGrp="1" noRot="1" noChangeAspect="1" noChangeArrowheads="1" noTextEdit="1"/>
          </p:cNvSpPr>
          <p:nvPr>
            <p:ph type="sldImg"/>
          </p:nvPr>
        </p:nvSpPr>
        <p:spPr>
          <a:ln/>
        </p:spPr>
      </p:sp>
      <p:sp>
        <p:nvSpPr>
          <p:cNvPr id="1228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85377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Arial" pitchFamily="-112" charset="0"/>
                <a:ea typeface="ＭＳ Ｐゴシック" pitchFamily="84" charset="-128"/>
                <a:cs typeface="ＭＳ Ｐゴシック" pitchFamily="19" charset="-128"/>
              </a:rPr>
              <a:t>The registration for DDT was cancelled primarily because of impacts on wildlife, but people exposed to DDT while working or by accidental exposure report a prickling sensation of the mouth, nausea, dizziness, confusion,</a:t>
            </a:r>
          </a:p>
          <a:p>
            <a:r>
              <a:rPr lang="en-US" sz="1200" b="0" i="0" kern="1200" dirty="0">
                <a:solidFill>
                  <a:schemeClr val="tx1"/>
                </a:solidFill>
                <a:effectLst/>
                <a:latin typeface="Arial" pitchFamily="-112" charset="0"/>
                <a:ea typeface="ＭＳ Ｐゴシック" pitchFamily="84" charset="-128"/>
                <a:cs typeface="ＭＳ Ｐゴシック" pitchFamily="19" charset="-128"/>
              </a:rPr>
              <a:t>headache, lethargy, incoordination, vomiting, fatigue,</a:t>
            </a:r>
          </a:p>
          <a:p>
            <a:r>
              <a:rPr lang="en-US" sz="1200" b="0" i="0" kern="1200" dirty="0">
                <a:solidFill>
                  <a:schemeClr val="tx1"/>
                </a:solidFill>
                <a:effectLst/>
                <a:latin typeface="Arial" pitchFamily="-112" charset="0"/>
                <a:ea typeface="ＭＳ Ｐゴシック" pitchFamily="84" charset="-128"/>
                <a:cs typeface="ＭＳ Ｐゴシック" pitchFamily="19" charset="-128"/>
              </a:rPr>
              <a:t>and tremors (</a:t>
            </a:r>
            <a:r>
              <a:rPr lang="en-US" sz="1200" b="0" i="0" u="sng" kern="1200" dirty="0">
                <a:solidFill>
                  <a:schemeClr val="tx1"/>
                </a:solidFill>
                <a:effectLst/>
                <a:latin typeface="Arial" pitchFamily="-112" charset="0"/>
                <a:ea typeface="ＭＳ Ｐゴシック" pitchFamily="84" charset="-128"/>
                <a:cs typeface="ＭＳ Ｐゴシック" pitchFamily="19" charset="-128"/>
                <a:hlinkClick r:id="rId3"/>
              </a:rPr>
              <a:t>http://npic.orst.edu/factsheets/ddtgen.pdf</a:t>
            </a:r>
            <a:r>
              <a:rPr lang="en-US" sz="1200" b="0" i="0" kern="1200" dirty="0">
                <a:solidFill>
                  <a:schemeClr val="tx1"/>
                </a:solidFill>
                <a:effectLst/>
                <a:latin typeface="Arial" pitchFamily="-112" charset="0"/>
                <a:ea typeface="ＭＳ Ｐゴシック" pitchFamily="84" charset="-128"/>
                <a:cs typeface="ＭＳ Ｐゴシック" pitchFamily="19" charset="-128"/>
              </a:rPr>
              <a:t>)</a:t>
            </a:r>
          </a:p>
          <a:p>
            <a:pPr eaLnBrk="1" hangingPunct="1">
              <a:spcBef>
                <a:spcPct val="0"/>
              </a:spcBef>
            </a:pPr>
            <a:endParaRPr lang="en-US" altLang="en-US" dirty="0">
              <a:latin typeface="Arial" charset="0"/>
              <a:ea typeface="ＭＳ Ｐゴシック"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2413F69-A9C7-7D4B-AB54-3825E2A8FCAE}" type="slidenum">
              <a:rPr lang="en-US" altLang="en-US" sz="1100">
                <a:latin typeface="Calibri" charset="0"/>
                <a:ea typeface="Osaka" charset="-128"/>
              </a:rPr>
              <a:pPr>
                <a:spcBef>
                  <a:spcPct val="0"/>
                </a:spcBef>
              </a:pPr>
              <a:t>7</a:t>
            </a:fld>
            <a:endParaRPr lang="en-US" altLang="en-US" sz="1100">
              <a:latin typeface="Calibri" charset="0"/>
              <a:ea typeface="Osaka" charset="-128"/>
            </a:endParaRPr>
          </a:p>
        </p:txBody>
      </p:sp>
    </p:spTree>
    <p:extLst>
      <p:ext uri="{BB962C8B-B14F-4D97-AF65-F5344CB8AC3E}">
        <p14:creationId xmlns:p14="http://schemas.microsoft.com/office/powerpoint/2010/main" val="81618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6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F1D5267-BB55-C949-BBD9-5DDE66B70871}" type="slidenum">
              <a:rPr lang="en-US" altLang="en-US" sz="1100">
                <a:ea typeface="Osaka" charset="-128"/>
              </a:rPr>
              <a:pPr>
                <a:spcBef>
                  <a:spcPct val="0"/>
                </a:spcBef>
              </a:pPr>
              <a:t>8</a:t>
            </a:fld>
            <a:endParaRPr lang="en-US" altLang="en-US" sz="1100">
              <a:ea typeface="Osaka" charset="-128"/>
            </a:endParaRPr>
          </a:p>
        </p:txBody>
      </p:sp>
      <p:sp>
        <p:nvSpPr>
          <p:cNvPr id="2662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A7F0E0D9-1B09-8943-A5DF-9810F27985DE}" type="slidenum">
              <a:rPr lang="en-US" altLang="en-US" sz="1100">
                <a:ea typeface="Osaka" charset="-128"/>
              </a:rPr>
              <a:pPr algn="r" eaLnBrk="1" hangingPunct="1">
                <a:spcBef>
                  <a:spcPct val="0"/>
                </a:spcBef>
              </a:pPr>
              <a:t>8</a:t>
            </a:fld>
            <a:endParaRPr lang="en-US" altLang="en-US" sz="1100">
              <a:ea typeface="Osaka" charset="-128"/>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Although bed bugs have not been shown to transmit disease, they do have an effect on physical and mental health. In 2010 EPA and CDC issued a joint statement, classifying bed bugs as a "pest of significant public health importance.”</a:t>
            </a:r>
          </a:p>
          <a:p>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Dr.</a:t>
            </a:r>
            <a:r>
              <a:rPr lang="en-US" sz="1200" b="0" i="0" kern="1200" baseline="0" dirty="0">
                <a:solidFill>
                  <a:schemeClr val="tx1"/>
                </a:solidFill>
                <a:effectLst/>
                <a:latin typeface="Arial" pitchFamily="-112" charset="0"/>
                <a:ea typeface="ＭＳ Ｐゴシック" pitchFamily="84" charset="-128"/>
                <a:cs typeface="ＭＳ Ｐゴシック" pitchFamily="19" charset="-128"/>
              </a:rPr>
              <a:t> Dawn Gouge clarifies: </a:t>
            </a:r>
            <a:r>
              <a:rPr lang="en-US" sz="1200" b="0" i="0" kern="1200" dirty="0">
                <a:solidFill>
                  <a:schemeClr val="tx1"/>
                </a:solidFill>
                <a:effectLst/>
                <a:latin typeface="Arial" pitchFamily="-112" charset="0"/>
                <a:ea typeface="ＭＳ Ｐゴシック" pitchFamily="84" charset="-128"/>
                <a:cs typeface="ＭＳ Ｐゴシック" pitchFamily="19" charset="-128"/>
              </a:rPr>
              <a:t>Bed bugs do not transmit disease </a:t>
            </a:r>
            <a:r>
              <a:rPr lang="en-US" sz="1200" b="0" i="0" u="sng" kern="1200" dirty="0">
                <a:solidFill>
                  <a:schemeClr val="tx1"/>
                </a:solidFill>
                <a:effectLst/>
                <a:latin typeface="Arial" pitchFamily="-112" charset="0"/>
                <a:ea typeface="ＭＳ Ｐゴシック" pitchFamily="84" charset="-128"/>
                <a:cs typeface="ＭＳ Ｐゴシック" pitchFamily="19" charset="-128"/>
              </a:rPr>
              <a:t>under normal living conditions</a:t>
            </a:r>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They can vector a number of bacterial pathogens e.g., Q fever and trench fever pathogens.</a:t>
            </a:r>
          </a:p>
          <a:p>
            <a:pPr eaLnBrk="1" hangingPunct="1"/>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Physical effects could result from scratching the welts that show up on some people from the bed bug bite. The elderly and children may not have the self control to stop scratching and infection can result.</a:t>
            </a: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Many people with bed bugs cannot sleep and suffer negative effects. The stress from having bed bugs, having to treat them, and having to pay for it can take a significant toll.</a:t>
            </a: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16553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charset="0"/>
                <a:ea typeface="ＭＳ Ｐゴシック" charset="-128"/>
              </a:rPr>
              <a:t>Pictures? </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E86A54C-4D58-FD49-AFE3-A97FE8D7EE2D}" type="slidenum">
              <a:rPr lang="en-US" altLang="en-US" sz="1100">
                <a:solidFill>
                  <a:srgbClr val="000000"/>
                </a:solidFill>
                <a:ea typeface="Osaka" charset="-128"/>
              </a:rPr>
              <a:pPr>
                <a:spcBef>
                  <a:spcPct val="0"/>
                </a:spcBef>
              </a:pPr>
              <a:t>9</a:t>
            </a:fld>
            <a:endParaRPr lang="en-US" altLang="en-US" sz="1100">
              <a:solidFill>
                <a:srgbClr val="000000"/>
              </a:solidFill>
              <a:ea typeface="Osaka" charset="-128"/>
            </a:endParaRPr>
          </a:p>
        </p:txBody>
      </p:sp>
    </p:spTree>
    <p:extLst>
      <p:ext uri="{BB962C8B-B14F-4D97-AF65-F5344CB8AC3E}">
        <p14:creationId xmlns:p14="http://schemas.microsoft.com/office/powerpoint/2010/main" val="260476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2770"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27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588CE0-4FFB-A943-8E57-9EBA9AD1B102}" type="slidenum">
              <a:rPr lang="en-US" sz="1100">
                <a:ea typeface="Osaka" charset="0"/>
                <a:cs typeface="Osaka" charset="0"/>
              </a:rPr>
              <a:pPr eaLnBrk="1" hangingPunct="1"/>
              <a:t>10</a:t>
            </a:fld>
            <a:endParaRPr lang="en-US" sz="1100">
              <a:ea typeface="Osaka" charset="0"/>
              <a:cs typeface="Osaka"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CCC604-4FF2-7242-91FF-FFF6DB76549A}" type="slidenum">
              <a:rPr lang="en-US" altLang="en-US" sz="1100">
                <a:ea typeface="Osaka" charset="-128"/>
              </a:rPr>
              <a:pPr>
                <a:spcBef>
                  <a:spcPct val="0"/>
                </a:spcBef>
              </a:pPr>
              <a:t>11</a:t>
            </a:fld>
            <a:endParaRPr lang="en-US" altLang="en-US" sz="1100">
              <a:ea typeface="Osaka" charset="-128"/>
            </a:endParaRPr>
          </a:p>
        </p:txBody>
      </p:sp>
      <p:sp>
        <p:nvSpPr>
          <p:cNvPr id="3482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C6B68731-7CF7-794D-8EDE-75E0695579C5}" type="slidenum">
              <a:rPr lang="en-US" altLang="en-US" sz="1100">
                <a:ea typeface="Osaka" charset="-128"/>
              </a:rPr>
              <a:pPr algn="r" eaLnBrk="1" hangingPunct="1">
                <a:spcBef>
                  <a:spcPct val="0"/>
                </a:spcBef>
              </a:pPr>
              <a:t>11</a:t>
            </a:fld>
            <a:endParaRPr lang="en-US" altLang="en-US" sz="1100">
              <a:ea typeface="Osaka" charset="-128"/>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will wedge into any crack that a credit card edge can fit into.</a:t>
            </a:r>
          </a:p>
          <a:p>
            <a:pPr eaLnBrk="1" hangingPunct="1"/>
            <a:r>
              <a:rPr lang="en-US" altLang="en-US">
                <a:latin typeface="Arial" charset="0"/>
                <a:ea typeface="ＭＳ Ｐゴシック" charset="-128"/>
              </a:rPr>
              <a:t> </a:t>
            </a:r>
          </a:p>
          <a:p>
            <a:pPr eaLnBrk="1" hangingPunct="1"/>
            <a:r>
              <a:rPr lang="en-US" altLang="en-US">
                <a:latin typeface="Arial" charset="0"/>
                <a:ea typeface="ＭＳ Ｐゴシック" charset="-128"/>
              </a:rPr>
              <a:t>Although they are usually active at night, bed bugs will feed during the day if hungry. Most of the time, they are hiding in cracks and crevices near where they last fed. </a:t>
            </a:r>
            <a:r>
              <a:rPr lang="en-US" altLang="en-US" i="1">
                <a:latin typeface="Arial" charset="0"/>
                <a:ea typeface="ＭＳ Ｐゴシック" charset="-128"/>
              </a:rPr>
              <a:t>Usually where there is one, there will be more, but they are not dependent on each other, so “loners” can occur. Hiding spots can be in the furniture where people sleep (sofas, recliners, mattresses, box springs, and bed frames), the furniture next to the bed, lamps, alarm clocks, picture frames on the walls, baseboards, the edges of the carpets, electric outlets, and draperies.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They can get into other units and be carried home by staff members by hitchhiking on bags and used furniture (especially stuff that was picked up from trash) or by crawling into new units through walls.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Bed bugs will always be found crawling, never flying, jumping, or burrowing.</a:t>
            </a:r>
          </a:p>
        </p:txBody>
      </p:sp>
    </p:spTree>
    <p:extLst>
      <p:ext uri="{BB962C8B-B14F-4D97-AF65-F5344CB8AC3E}">
        <p14:creationId xmlns:p14="http://schemas.microsoft.com/office/powerpoint/2010/main" val="196395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9EC666-13FD-C04A-AAF1-3F8E9A756905}" type="slidenum">
              <a:rPr lang="en-US" altLang="en-US" sz="1100">
                <a:ea typeface="Osaka" charset="-128"/>
              </a:rPr>
              <a:pPr>
                <a:spcBef>
                  <a:spcPct val="0"/>
                </a:spcBef>
              </a:pPr>
              <a:t>12</a:t>
            </a:fld>
            <a:endParaRPr lang="en-US" altLang="en-US" sz="1100">
              <a:ea typeface="Osaka" charset="-128"/>
            </a:endParaRPr>
          </a:p>
        </p:txBody>
      </p:sp>
      <p:sp>
        <p:nvSpPr>
          <p:cNvPr id="4096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F59499-81E2-BB43-81EF-E257BF680EAB}" type="slidenum">
              <a:rPr lang="en-US" altLang="en-US" sz="1100">
                <a:ea typeface="Osaka" charset="-128"/>
              </a:rPr>
              <a:pPr algn="r" eaLnBrk="1" hangingPunct="1">
                <a:spcBef>
                  <a:spcPct val="0"/>
                </a:spcBef>
              </a:pPr>
              <a:t>12</a:t>
            </a:fld>
            <a:endParaRPr lang="en-US" altLang="en-US" sz="1100">
              <a:ea typeface="Osaka" charset="-128"/>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are small and very good at hiding, so a flashlight is needed to see them (or evidence of them).</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Keep looking until either a live bed bug is found or all involved feel satisfied that there are no bed bugs. </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If bed bugs are found, a few should be put on tape or in a re-sealable plastic bag for identification.</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 photo shows bed bugs that were snuggled next to the screw-in foot of a recliner. It took flipping the recliner over to find them. When the foot was unscrewed, more were found.</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240279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82106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72109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2937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2" name="Banner.png" descr="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51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400000"/>
                <a:headEnd/>
                <a:tailEnd/>
              </a14:hiddenLine>
            </a:ext>
          </a:extLst>
        </p:spPr>
      </p:pic>
      <p:pic>
        <p:nvPicPr>
          <p:cNvPr id="3" name="ima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982663"/>
            <a:ext cx="1697037"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400000"/>
                <a:headEnd/>
                <a:tailEnd/>
              </a14:hiddenLine>
            </a:ext>
          </a:extLst>
        </p:spPr>
      </p:pic>
      <p:pic>
        <p:nvPicPr>
          <p:cNvPr id="4" name="25611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53975"/>
            <a:ext cx="20066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400000"/>
                <a:headEnd/>
                <a:tailEnd/>
              </a14:hiddenLine>
            </a:ext>
          </a:extLst>
        </p:spPr>
      </p:pic>
      <p:sp>
        <p:nvSpPr>
          <p:cNvPr id="5" name="Shape 31"/>
          <p:cNvSpPr>
            <a:spLocks noGrp="1"/>
          </p:cNvSpPr>
          <p:nvPr>
            <p:ph type="sldNum" sz="quarter" idx="10"/>
          </p:nvPr>
        </p:nvSpPr>
        <p:spPr>
          <a:xfrm>
            <a:off x="6553200" y="6416675"/>
            <a:ext cx="2133600" cy="244475"/>
          </a:xfrm>
          <a:ln w="3175">
            <a:miter lim="400000"/>
          </a:ln>
        </p:spPr>
        <p:txBody>
          <a:bodyPr lIns="45719" rIns="45719">
            <a:spAutoFit/>
          </a:bodyPr>
          <a:lstStyle>
            <a:lvl1pPr>
              <a:defRPr sz="1100">
                <a:cs typeface="Calibri" charset="0"/>
                <a:sym typeface="Calibri" charset="0"/>
              </a:defRPr>
            </a:lvl1pPr>
          </a:lstStyle>
          <a:p>
            <a:fld id="{0430A68B-0201-5347-BCFC-B23FADB9EBD1}" type="slidenum">
              <a:rPr lang="en-US"/>
              <a:pPr/>
              <a:t>‹#›</a:t>
            </a:fld>
            <a:endParaRPr lang="en-US"/>
          </a:p>
        </p:txBody>
      </p:sp>
    </p:spTree>
    <p:extLst>
      <p:ext uri="{BB962C8B-B14F-4D97-AF65-F5344CB8AC3E}">
        <p14:creationId xmlns:p14="http://schemas.microsoft.com/office/powerpoint/2010/main" val="27963977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0B146A-9AC5-3A4A-B4AD-6E29882E682D}" type="slidenum">
              <a:rPr lang="en-US"/>
              <a:pPr/>
              <a:t>‹#›</a:t>
            </a:fld>
            <a:endParaRPr lang="en-US"/>
          </a:p>
        </p:txBody>
      </p:sp>
    </p:spTree>
    <p:extLst>
      <p:ext uri="{BB962C8B-B14F-4D97-AF65-F5344CB8AC3E}">
        <p14:creationId xmlns:p14="http://schemas.microsoft.com/office/powerpoint/2010/main" val="182882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24801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08656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42169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50358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413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91477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35712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2/28/19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5550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4C957F5-D7DA-B24A-AA79-492852A1F9AA}" type="datetimeFigureOut">
              <a:rPr lang="en-US" smtClean="0"/>
              <a:t>2/28/19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E1BA194-9208-E243-9455-75AC9571D58A}" type="slidenum">
              <a:rPr lang="en-US" smtClean="0"/>
              <a:t>‹#›</a:t>
            </a:fld>
            <a:endParaRPr lang="en-US"/>
          </a:p>
        </p:txBody>
      </p:sp>
      <p:pic>
        <p:nvPicPr>
          <p:cNvPr id="1031" name="Picture 6" descr="Banne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551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8.jpe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_XLe91JTOB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77.jpg"/><Relationship Id="rId4" Type="http://schemas.openxmlformats.org/officeDocument/2006/relationships/image" Target="../media/image76.jp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mailto:stoppests@cornell.edu" TargetMode="Externa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879" y="49076"/>
            <a:ext cx="7772400" cy="1470025"/>
          </a:xfrm>
        </p:spPr>
        <p:txBody>
          <a:bodyPr>
            <a:normAutofit fontScale="90000"/>
          </a:bodyPr>
          <a:lstStyle/>
          <a:p>
            <a:r>
              <a:rPr lang="en-US" dirty="0">
                <a:latin typeface="Calibri" charset="0"/>
                <a:ea typeface="ＭＳ Ｐゴシック" charset="0"/>
                <a:cs typeface="ＭＳ Ｐゴシック" charset="0"/>
              </a:rPr>
              <a:t>Bed Bug Prevention &amp; Management for Home Visitors and Clients </a:t>
            </a:r>
          </a:p>
        </p:txBody>
      </p:sp>
      <p:sp>
        <p:nvSpPr>
          <p:cNvPr id="5" name="Subtitle 2"/>
          <p:cNvSpPr>
            <a:spLocks noGrp="1"/>
          </p:cNvSpPr>
          <p:nvPr>
            <p:ph type="subTitle" idx="1"/>
          </p:nvPr>
        </p:nvSpPr>
        <p:spPr>
          <a:xfrm>
            <a:off x="1371600" y="3814763"/>
            <a:ext cx="6400800" cy="1230312"/>
          </a:xfrm>
        </p:spPr>
        <p:txBody>
          <a:bodyPr rtlCol="0">
            <a:normAutofit fontScale="55000" lnSpcReduction="20000"/>
          </a:bodyPr>
          <a:lstStyle/>
          <a:p>
            <a:pPr eaLnBrk="1" fontAlgn="auto" hangingPunct="1">
              <a:spcAft>
                <a:spcPts val="0"/>
              </a:spcAft>
              <a:buFont typeface="Arial"/>
              <a:buNone/>
              <a:defRPr/>
            </a:pPr>
            <a:r>
              <a:rPr lang="en-US" dirty="0">
                <a:ea typeface="+mn-ea"/>
                <a:cs typeface="+mn-cs"/>
              </a:rPr>
              <a:t>Susannah Reese</a:t>
            </a:r>
          </a:p>
          <a:p>
            <a:pPr eaLnBrk="1" fontAlgn="auto" hangingPunct="1">
              <a:spcAft>
                <a:spcPts val="0"/>
              </a:spcAft>
              <a:buFont typeface="Arial"/>
              <a:buNone/>
              <a:defRPr/>
            </a:pPr>
            <a:r>
              <a:rPr lang="en-US" dirty="0">
                <a:ea typeface="+mn-ea"/>
                <a:cs typeface="+mn-cs"/>
              </a:rPr>
              <a:t>The Northeastern IPM Center</a:t>
            </a:r>
          </a:p>
          <a:p>
            <a:pPr eaLnBrk="1" fontAlgn="auto" hangingPunct="1">
              <a:spcAft>
                <a:spcPts val="0"/>
              </a:spcAft>
              <a:buFont typeface="Arial"/>
              <a:buNone/>
              <a:defRPr/>
            </a:pPr>
            <a:r>
              <a:rPr lang="en-US" dirty="0">
                <a:ea typeface="+mn-ea"/>
                <a:cs typeface="+mn-cs"/>
              </a:rPr>
              <a:t>Cornell University</a:t>
            </a:r>
          </a:p>
          <a:p>
            <a:pPr eaLnBrk="1" fontAlgn="auto" hangingPunct="1">
              <a:spcAft>
                <a:spcPts val="0"/>
              </a:spcAft>
              <a:buFont typeface="Arial"/>
              <a:buNone/>
              <a:defRPr/>
            </a:pPr>
            <a:r>
              <a:rPr lang="en-US" dirty="0">
                <a:solidFill>
                  <a:schemeClr val="tx1"/>
                </a:solidFill>
                <a:ea typeface="+mn-ea"/>
                <a:cs typeface="+mn-cs"/>
              </a:rPr>
              <a:t>Tompkins County Health Dept 2/28/19</a:t>
            </a:r>
          </a:p>
        </p:txBody>
      </p:sp>
      <p:pic>
        <p:nvPicPr>
          <p:cNvPr id="14340" name="Picture 3" descr="logo-red-yellow-black_www.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6880" y="4853552"/>
            <a:ext cx="1762399" cy="145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5"/>
          <p:cNvPicPr>
            <a:picLocks noChangeAspect="1"/>
          </p:cNvPicPr>
          <p:nvPr/>
        </p:nvPicPr>
        <p:blipFill>
          <a:blip r:embed="rId3">
            <a:extLst>
              <a:ext uri="{28A0092B-C50C-407E-A947-70E740481C1C}">
                <a14:useLocalDpi xmlns:a14="http://schemas.microsoft.com/office/drawing/2010/main" val="0"/>
              </a:ext>
            </a:extLst>
          </a:blip>
          <a:srcRect l="24081"/>
          <a:stretch>
            <a:fillRect/>
          </a:stretch>
        </p:blipFill>
        <p:spPr bwMode="auto">
          <a:xfrm>
            <a:off x="758825" y="6378575"/>
            <a:ext cx="7637463"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NEIPM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54" y="4618038"/>
            <a:ext cx="2032000" cy="1689100"/>
          </a:xfrm>
          <a:prstGeom prst="rect">
            <a:avLst/>
          </a:prstGeom>
        </p:spPr>
      </p:pic>
      <p:sp>
        <p:nvSpPr>
          <p:cNvPr id="4" name="TextBox 3"/>
          <p:cNvSpPr txBox="1"/>
          <p:nvPr/>
        </p:nvSpPr>
        <p:spPr>
          <a:xfrm>
            <a:off x="1059656" y="2145239"/>
            <a:ext cx="7024688" cy="923330"/>
          </a:xfrm>
          <a:prstGeom prst="rect">
            <a:avLst/>
          </a:prstGeom>
          <a:noFill/>
        </p:spPr>
        <p:txBody>
          <a:bodyPr wrap="square" rtlCol="0">
            <a:spAutoFit/>
          </a:bodyPr>
          <a:lstStyle/>
          <a:p>
            <a:pPr algn="ctr"/>
            <a:r>
              <a:rPr lang="en-US" dirty="0"/>
              <a:t>The Northeastern IPM Center receives support from the U.S. Department of Housing and Urban Development's Office of Healthy Homes and Lead Hazard Control through USDA-NIFA to facilitate this program. </a:t>
            </a:r>
          </a:p>
        </p:txBody>
      </p:sp>
    </p:spTree>
    <p:extLst>
      <p:ext uri="{BB962C8B-B14F-4D97-AF65-F5344CB8AC3E}">
        <p14:creationId xmlns:p14="http://schemas.microsoft.com/office/powerpoint/2010/main" val="301592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p:cNvSpPr txBox="1">
            <a:spLocks noChangeArrowheads="1"/>
          </p:cNvSpPr>
          <p:nvPr/>
        </p:nvSpPr>
        <p:spPr bwMode="auto">
          <a:xfrm>
            <a:off x="7010400" y="60198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Spider Beetle</a:t>
            </a:r>
          </a:p>
        </p:txBody>
      </p:sp>
      <p:sp>
        <p:nvSpPr>
          <p:cNvPr id="31746" name="Rectangle 6"/>
          <p:cNvSpPr>
            <a:spLocks noGrp="1" noChangeArrowheads="1"/>
          </p:cNvSpPr>
          <p:nvPr>
            <p:ph type="sldNum" sz="quarter" idx="12"/>
          </p:nvPr>
        </p:nvSpPr>
        <p:spPr>
          <a:xfrm>
            <a:off x="7391400" y="6477000"/>
            <a:ext cx="1676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CD7AAD-013D-D444-AB64-1BC359C86E5C}" type="slidenum">
              <a:rPr lang="en-US" sz="1400">
                <a:ea typeface="Osaka" charset="0"/>
                <a:cs typeface="Osaka" charset="0"/>
              </a:rPr>
              <a:pPr/>
              <a:t>10</a:t>
            </a:fld>
            <a:endParaRPr lang="en-US" sz="1400">
              <a:ea typeface="Osaka" charset="0"/>
              <a:cs typeface="Osaka" charset="0"/>
            </a:endParaRPr>
          </a:p>
        </p:txBody>
      </p:sp>
      <p:sp>
        <p:nvSpPr>
          <p:cNvPr id="31747" name="Rectangle 3"/>
          <p:cNvSpPr>
            <a:spLocks noChangeArrowheads="1"/>
          </p:cNvSpPr>
          <p:nvPr/>
        </p:nvSpPr>
        <p:spPr bwMode="auto">
          <a:xfrm>
            <a:off x="0" y="1143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30000"/>
              </a:spcBef>
              <a:buSzPct val="80000"/>
            </a:pPr>
            <a:endParaRPr lang="en-US" sz="2800" b="1">
              <a:ea typeface="Osaka" charset="0"/>
              <a:cs typeface="Osaka" charset="0"/>
            </a:endParaRPr>
          </a:p>
          <a:p>
            <a:pPr marL="342900" indent="-342900" algn="ctr">
              <a:lnSpc>
                <a:spcPct val="90000"/>
              </a:lnSpc>
              <a:spcBef>
                <a:spcPct val="30000"/>
              </a:spcBef>
              <a:buSzPct val="80000"/>
              <a:buFontTx/>
              <a:buBlip>
                <a:blip r:embed="rId3"/>
              </a:buBlip>
            </a:pPr>
            <a:endParaRPr lang="en-US" sz="2800" b="1">
              <a:ea typeface="Osaka" charset="0"/>
              <a:cs typeface="Osaka" charset="0"/>
            </a:endParaRPr>
          </a:p>
        </p:txBody>
      </p:sp>
      <p:grpSp>
        <p:nvGrpSpPr>
          <p:cNvPr id="31748" name="Group 18"/>
          <p:cNvGrpSpPr>
            <a:grpSpLocks/>
          </p:cNvGrpSpPr>
          <p:nvPr/>
        </p:nvGrpSpPr>
        <p:grpSpPr bwMode="auto">
          <a:xfrm>
            <a:off x="457200" y="4114800"/>
            <a:ext cx="2895600" cy="2430463"/>
            <a:chOff x="685800" y="4114800"/>
            <a:chExt cx="2895600" cy="2430236"/>
          </a:xfrm>
        </p:grpSpPr>
        <p:pic>
          <p:nvPicPr>
            <p:cNvPr id="31759" name="Picture 7" descr="mosquito bites"/>
            <p:cNvPicPr>
              <a:picLocks noChangeAspect="1" noChangeArrowheads="1"/>
            </p:cNvPicPr>
            <p:nvPr/>
          </p:nvPicPr>
          <p:blipFill>
            <a:blip r:embed="rId4">
              <a:extLst>
                <a:ext uri="{28A0092B-C50C-407E-A947-70E740481C1C}">
                  <a14:useLocalDpi xmlns:a14="http://schemas.microsoft.com/office/drawing/2010/main" val="0"/>
                </a:ext>
              </a:extLst>
            </a:blip>
            <a:srcRect t="47787"/>
            <a:stretch>
              <a:fillRect/>
            </a:stretch>
          </p:blipFill>
          <p:spPr bwMode="auto">
            <a:xfrm>
              <a:off x="685800" y="4114800"/>
              <a:ext cx="2452688" cy="1892123"/>
            </a:xfrm>
            <a:prstGeom prst="rect">
              <a:avLst/>
            </a:prstGeom>
            <a:noFill/>
            <a:ln w="6350">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60" name="Text Box 8"/>
            <p:cNvSpPr txBox="1">
              <a:spLocks noChangeArrowheads="1"/>
            </p:cNvSpPr>
            <p:nvPr/>
          </p:nvSpPr>
          <p:spPr bwMode="auto">
            <a:xfrm>
              <a:off x="685800" y="6083116"/>
              <a:ext cx="2895600" cy="46192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Mosquito Bites</a:t>
              </a:r>
              <a:endParaRPr lang="en-US">
                <a:ea typeface="Osaka" charset="0"/>
                <a:cs typeface="Osaka" charset="0"/>
              </a:endParaRPr>
            </a:p>
          </p:txBody>
        </p:sp>
      </p:grpSp>
      <p:sp>
        <p:nvSpPr>
          <p:cNvPr id="31749" name="Rectangle 9"/>
          <p:cNvSpPr>
            <a:spLocks noGrp="1" noChangeArrowheads="1"/>
          </p:cNvSpPr>
          <p:nvPr>
            <p:ph type="title"/>
          </p:nvPr>
        </p:nvSpPr>
        <p:spPr/>
        <p:txBody>
          <a:bodyPr/>
          <a:lstStyle/>
          <a:p>
            <a:r>
              <a:rPr lang="en-US">
                <a:latin typeface="Arial" charset="0"/>
                <a:ea typeface="Osaka" charset="0"/>
                <a:cs typeface="Osaka" charset="0"/>
              </a:rPr>
              <a:t>Can be confused with…</a:t>
            </a:r>
          </a:p>
        </p:txBody>
      </p:sp>
      <p:sp>
        <p:nvSpPr>
          <p:cNvPr id="31750" name="Rectangle 10"/>
          <p:cNvSpPr>
            <a:spLocks noGrp="1" noChangeArrowheads="1"/>
          </p:cNvSpPr>
          <p:nvPr>
            <p:ph type="body" idx="1"/>
          </p:nvPr>
        </p:nvSpPr>
        <p:spPr>
          <a:xfrm>
            <a:off x="685800" y="2057400"/>
            <a:ext cx="7772400" cy="1981200"/>
          </a:xfrm>
        </p:spPr>
        <p:txBody>
          <a:bodyPr/>
          <a:lstStyle/>
          <a:p>
            <a:pPr>
              <a:lnSpc>
                <a:spcPct val="80000"/>
              </a:lnSpc>
            </a:pPr>
            <a:r>
              <a:rPr lang="en-US" sz="2800">
                <a:latin typeface="Arial" charset="0"/>
                <a:ea typeface="Osaka" charset="0"/>
                <a:cs typeface="Osaka" charset="0"/>
              </a:rPr>
              <a:t> Ticks				</a:t>
            </a:r>
          </a:p>
          <a:p>
            <a:pPr>
              <a:lnSpc>
                <a:spcPct val="80000"/>
              </a:lnSpc>
            </a:pPr>
            <a:r>
              <a:rPr lang="en-US" sz="2800">
                <a:latin typeface="Arial" charset="0"/>
                <a:ea typeface="Osaka" charset="0"/>
                <a:cs typeface="Osaka" charset="0"/>
              </a:rPr>
              <a:t> Cockroach nymphs</a:t>
            </a:r>
          </a:p>
          <a:p>
            <a:pPr>
              <a:lnSpc>
                <a:spcPct val="80000"/>
              </a:lnSpc>
            </a:pPr>
            <a:r>
              <a:rPr lang="en-US" sz="2800">
                <a:latin typeface="Arial" charset="0"/>
                <a:ea typeface="Osaka" charset="0"/>
                <a:cs typeface="Osaka" charset="0"/>
              </a:rPr>
              <a:t> Other kinds of bug bites</a:t>
            </a:r>
          </a:p>
          <a:p>
            <a:pPr>
              <a:lnSpc>
                <a:spcPct val="80000"/>
              </a:lnSpc>
            </a:pPr>
            <a:r>
              <a:rPr lang="en-US" sz="2800">
                <a:latin typeface="Arial" charset="0"/>
                <a:ea typeface="Osaka" charset="0"/>
                <a:cs typeface="Osaka" charset="0"/>
              </a:rPr>
              <a:t> Allergic reactions to chemicals</a:t>
            </a:r>
          </a:p>
          <a:p>
            <a:pPr>
              <a:lnSpc>
                <a:spcPct val="80000"/>
              </a:lnSpc>
            </a:pPr>
            <a:endParaRPr lang="en-US" sz="2800">
              <a:latin typeface="Arial" charset="0"/>
              <a:ea typeface="Osaka" charset="0"/>
              <a:cs typeface="Osaka" charset="0"/>
            </a:endParaRPr>
          </a:p>
        </p:txBody>
      </p:sp>
      <p:grpSp>
        <p:nvGrpSpPr>
          <p:cNvPr id="31751" name="Group 15"/>
          <p:cNvGrpSpPr>
            <a:grpSpLocks/>
          </p:cNvGrpSpPr>
          <p:nvPr/>
        </p:nvGrpSpPr>
        <p:grpSpPr bwMode="auto">
          <a:xfrm>
            <a:off x="6019800" y="1676400"/>
            <a:ext cx="2320925" cy="2366963"/>
            <a:chOff x="6019800" y="1676400"/>
            <a:chExt cx="2321169" cy="2366963"/>
          </a:xfrm>
        </p:grpSpPr>
        <p:pic>
          <p:nvPicPr>
            <p:cNvPr id="31757" name="Picture 4" descr="Dog-Tick-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58" name="Text Box 11"/>
            <p:cNvSpPr txBox="1">
              <a:spLocks noChangeArrowheads="1"/>
            </p:cNvSpPr>
            <p:nvPr/>
          </p:nvSpPr>
          <p:spPr bwMode="auto">
            <a:xfrm>
              <a:off x="6019800" y="35814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Tick</a:t>
              </a:r>
            </a:p>
          </p:txBody>
        </p:sp>
      </p:grpSp>
      <p:sp>
        <p:nvSpPr>
          <p:cNvPr id="31752" name="Text Box 12"/>
          <p:cNvSpPr txBox="1">
            <a:spLocks noChangeArrowheads="1"/>
          </p:cNvSpPr>
          <p:nvPr/>
        </p:nvSpPr>
        <p:spPr bwMode="auto">
          <a:xfrm>
            <a:off x="5181600" y="6019800"/>
            <a:ext cx="190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Bat Bug</a:t>
            </a:r>
          </a:p>
        </p:txBody>
      </p:sp>
      <p:pic>
        <p:nvPicPr>
          <p:cNvPr id="31753" name="Picture 3" descr="Nymph_7802"/>
          <p:cNvPicPr>
            <a:picLocks noChangeAspect="1" noChangeArrowheads="1"/>
          </p:cNvPicPr>
          <p:nvPr/>
        </p:nvPicPr>
        <p:blipFill>
          <a:blip r:embed="rId6">
            <a:extLst>
              <a:ext uri="{28A0092B-C50C-407E-A947-70E740481C1C}">
                <a14:useLocalDpi xmlns:a14="http://schemas.microsoft.com/office/drawing/2010/main" val="0"/>
              </a:ext>
            </a:extLst>
          </a:blip>
          <a:srcRect t="10754" r="35135"/>
          <a:stretch>
            <a:fillRect/>
          </a:stretch>
        </p:blipFill>
        <p:spPr bwMode="auto">
          <a:xfrm>
            <a:off x="3124200" y="4114800"/>
            <a:ext cx="1828800" cy="1897063"/>
          </a:xfrm>
          <a:prstGeom prst="rect">
            <a:avLst/>
          </a:prstGeom>
          <a:noFill/>
          <a:ln w="6350">
            <a:solidFill>
              <a:srgbClr val="000000"/>
            </a:solidFill>
            <a:miter lim="800000"/>
            <a:headEnd/>
            <a:tailEnd/>
          </a:ln>
          <a:effectLst>
            <a:outerShdw dist="7184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54" name="Text Box 13"/>
          <p:cNvSpPr txBox="1">
            <a:spLocks noChangeArrowheads="1"/>
          </p:cNvSpPr>
          <p:nvPr/>
        </p:nvSpPr>
        <p:spPr bwMode="auto">
          <a:xfrm>
            <a:off x="3124200" y="60198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Cockroach Nymph</a:t>
            </a:r>
          </a:p>
        </p:txBody>
      </p:sp>
      <p:pic>
        <p:nvPicPr>
          <p:cNvPr id="31755" name="Picture 14" descr="UNL Spider beetle.jpg"/>
          <p:cNvPicPr>
            <a:picLocks noChangeAspect="1"/>
          </p:cNvPicPr>
          <p:nvPr/>
        </p:nvPicPr>
        <p:blipFill>
          <a:blip r:embed="rId7">
            <a:extLst>
              <a:ext uri="{28A0092B-C50C-407E-A947-70E740481C1C}">
                <a14:useLocalDpi xmlns:a14="http://schemas.microsoft.com/office/drawing/2010/main" val="0"/>
              </a:ext>
            </a:extLst>
          </a:blip>
          <a:srcRect l="46046" t="6111" b="15277"/>
          <a:stretch>
            <a:fillRect/>
          </a:stretch>
        </p:blipFill>
        <p:spPr bwMode="auto">
          <a:xfrm rot="-5400000">
            <a:off x="6997700" y="4127500"/>
            <a:ext cx="1905000" cy="1879600"/>
          </a:xfrm>
          <a:prstGeom prst="rect">
            <a:avLst/>
          </a:prstGeom>
          <a:noFill/>
          <a:ln w="9525">
            <a:solidFill>
              <a:schemeClr val="tx1"/>
            </a:solid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pic>
        <p:nvPicPr>
          <p:cNvPr id="31756" name="Picture 18" descr="EaBtBgAdFeDorsl-Fed-9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97488" y="4114800"/>
            <a:ext cx="1408112" cy="1905000"/>
          </a:xfrm>
          <a:prstGeom prst="rect">
            <a:avLst/>
          </a:prstGeom>
          <a:noFill/>
          <a:ln w="6350">
            <a:solidFill>
              <a:schemeClr val="tx1"/>
            </a:solid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1242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DBEF492-A5D2-EF46-8873-3B6C1F068C73}" type="slidenum">
              <a:rPr lang="en-US" altLang="en-US" sz="1400"/>
              <a:pPr>
                <a:lnSpc>
                  <a:spcPct val="100000"/>
                </a:lnSpc>
                <a:spcBef>
                  <a:spcPct val="0"/>
                </a:spcBef>
                <a:buSzTx/>
                <a:buFontTx/>
                <a:buNone/>
              </a:pPr>
              <a:t>11</a:t>
            </a:fld>
            <a:endParaRPr lang="en-US" altLang="en-US" sz="1400"/>
          </a:p>
        </p:txBody>
      </p:sp>
      <p:sp>
        <p:nvSpPr>
          <p:cNvPr id="33794" name="Text Box 2"/>
          <p:cNvSpPr txBox="1">
            <a:spLocks noChangeArrowheads="1"/>
          </p:cNvSpPr>
          <p:nvPr/>
        </p:nvSpPr>
        <p:spPr bwMode="auto">
          <a:xfrm>
            <a:off x="5029200" y="5799137"/>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Bed bugs hiding in a screw hole</a:t>
            </a:r>
          </a:p>
        </p:txBody>
      </p:sp>
      <p:sp>
        <p:nvSpPr>
          <p:cNvPr id="33795" name="Rectangle 3"/>
          <p:cNvSpPr>
            <a:spLocks noGrp="1" noChangeArrowheads="1"/>
          </p:cNvSpPr>
          <p:nvPr>
            <p:ph type="title"/>
          </p:nvPr>
        </p:nvSpPr>
        <p:spPr/>
        <p:txBody>
          <a:bodyPr/>
          <a:lstStyle/>
          <a:p>
            <a:r>
              <a:rPr lang="en-US" altLang="en-US"/>
              <a:t>Bed bug behavior</a:t>
            </a:r>
          </a:p>
        </p:txBody>
      </p:sp>
      <p:sp>
        <p:nvSpPr>
          <p:cNvPr id="33796" name="Rectangle 4"/>
          <p:cNvSpPr>
            <a:spLocks noGrp="1" noChangeArrowheads="1"/>
          </p:cNvSpPr>
          <p:nvPr>
            <p:ph type="body" idx="1"/>
          </p:nvPr>
        </p:nvSpPr>
        <p:spPr>
          <a:xfrm>
            <a:off x="685800" y="1828800"/>
            <a:ext cx="4114800" cy="4267200"/>
          </a:xfrm>
        </p:spPr>
        <p:txBody>
          <a:bodyPr/>
          <a:lstStyle/>
          <a:p>
            <a:pPr>
              <a:lnSpc>
                <a:spcPct val="80000"/>
              </a:lnSpc>
            </a:pPr>
            <a:r>
              <a:rPr lang="en-US" altLang="en-US" dirty="0"/>
              <a:t>Most active at night</a:t>
            </a:r>
          </a:p>
          <a:p>
            <a:pPr>
              <a:lnSpc>
                <a:spcPct val="80000"/>
              </a:lnSpc>
            </a:pPr>
            <a:r>
              <a:rPr lang="en-US" altLang="en-US" dirty="0"/>
              <a:t>Hide in cracks and crevices, often in groups</a:t>
            </a:r>
          </a:p>
          <a:p>
            <a:pPr>
              <a:lnSpc>
                <a:spcPct val="80000"/>
              </a:lnSpc>
            </a:pPr>
            <a:r>
              <a:rPr lang="en-US" altLang="en-US" dirty="0"/>
              <a:t>Cannot fly, jump, or burrow into skin…they crawl</a:t>
            </a:r>
          </a:p>
          <a:p>
            <a:pPr>
              <a:lnSpc>
                <a:spcPct val="80000"/>
              </a:lnSpc>
            </a:pPr>
            <a:r>
              <a:rPr lang="en-US" altLang="en-US" dirty="0"/>
              <a:t>Hitchhike on coats, bags, furniture, wheelchairs…</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0"/>
                    </a14:imgEffect>
                    <a14:imgEffect>
                      <a14:colorTemperature colorTemp="8266"/>
                    </a14:imgEffect>
                    <a14:imgEffect>
                      <a14:brightnessContrast bright="15000" contrast="15000"/>
                    </a14:imgEffect>
                  </a14:imgLayer>
                </a14:imgProps>
              </a:ext>
              <a:ext uri="{28A0092B-C50C-407E-A947-70E740481C1C}">
                <a14:useLocalDpi xmlns:a14="http://schemas.microsoft.com/office/drawing/2010/main" val="0"/>
              </a:ext>
            </a:extLst>
          </a:blip>
          <a:srcRect t="14445" r="2551" b="13333"/>
          <a:stretch/>
        </p:blipFill>
        <p:spPr>
          <a:xfrm>
            <a:off x="5080001" y="1613231"/>
            <a:ext cx="3149599" cy="4149811"/>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858000" y="5471243"/>
            <a:ext cx="1371600" cy="200055"/>
          </a:xfrm>
          <a:prstGeom prst="rect">
            <a:avLst/>
          </a:prstGeom>
          <a:noFill/>
        </p:spPr>
        <p:txBody>
          <a:bodyPr wrap="square" rtlCol="0">
            <a:spAutoFit/>
          </a:bodyPr>
          <a:lstStyle/>
          <a:p>
            <a:r>
              <a:rPr lang="en-US" sz="700" dirty="0"/>
              <a:t>Photo: Dr. Dawn Gouge</a:t>
            </a:r>
          </a:p>
        </p:txBody>
      </p:sp>
    </p:spTree>
    <p:extLst>
      <p:ext uri="{BB962C8B-B14F-4D97-AF65-F5344CB8AC3E}">
        <p14:creationId xmlns:p14="http://schemas.microsoft.com/office/powerpoint/2010/main" val="348091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9C9DBA-E763-284C-ABB4-2C610C399CB7}" type="slidenum">
              <a:rPr lang="en-US" altLang="en-US" sz="1400"/>
              <a:pPr>
                <a:lnSpc>
                  <a:spcPct val="100000"/>
                </a:lnSpc>
                <a:spcBef>
                  <a:spcPct val="0"/>
                </a:spcBef>
                <a:buSzTx/>
                <a:buFontTx/>
                <a:buNone/>
              </a:pPr>
              <a:t>12</a:t>
            </a:fld>
            <a:endParaRPr lang="en-US" altLang="en-US" sz="1400"/>
          </a:p>
        </p:txBody>
      </p:sp>
      <p:sp>
        <p:nvSpPr>
          <p:cNvPr id="39938" name="Rectangle 3"/>
          <p:cNvSpPr>
            <a:spLocks noGrp="1" noChangeArrowheads="1"/>
          </p:cNvSpPr>
          <p:nvPr>
            <p:ph type="title"/>
          </p:nvPr>
        </p:nvSpPr>
        <p:spPr/>
        <p:txBody>
          <a:bodyPr/>
          <a:lstStyle/>
          <a:p>
            <a:r>
              <a:rPr lang="en-US" altLang="en-US"/>
              <a:t>Signs of bed bugs</a:t>
            </a:r>
          </a:p>
        </p:txBody>
      </p:sp>
      <p:sp>
        <p:nvSpPr>
          <p:cNvPr id="39939" name="Rectangle 4"/>
          <p:cNvSpPr>
            <a:spLocks noGrp="1" noChangeArrowheads="1"/>
          </p:cNvSpPr>
          <p:nvPr>
            <p:ph type="body" idx="1"/>
          </p:nvPr>
        </p:nvSpPr>
        <p:spPr>
          <a:xfrm>
            <a:off x="685800" y="2057400"/>
            <a:ext cx="3505200" cy="2895600"/>
          </a:xfrm>
        </p:spPr>
        <p:txBody>
          <a:bodyPr/>
          <a:lstStyle/>
          <a:p>
            <a:r>
              <a:rPr lang="en-US" altLang="en-US" sz="2800"/>
              <a:t>Bites</a:t>
            </a:r>
          </a:p>
          <a:p>
            <a:r>
              <a:rPr lang="en-US" altLang="en-US" sz="2800"/>
              <a:t>Fecal spots</a:t>
            </a:r>
          </a:p>
          <a:p>
            <a:r>
              <a:rPr lang="en-US" altLang="en-US" sz="2800"/>
              <a:t>Shed skins</a:t>
            </a:r>
          </a:p>
          <a:p>
            <a:r>
              <a:rPr lang="en-US" altLang="en-US" sz="2800"/>
              <a:t>Dead bed bugs</a:t>
            </a:r>
          </a:p>
          <a:p>
            <a:r>
              <a:rPr lang="en-US" altLang="en-US" sz="2800"/>
              <a:t>Live bed bugs</a:t>
            </a:r>
          </a:p>
          <a:p>
            <a:endParaRPr lang="en-US" altLang="en-US" sz="2800"/>
          </a:p>
        </p:txBody>
      </p:sp>
      <p:pic>
        <p:nvPicPr>
          <p:cNvPr id="6" name="Picture 2" descr="IMG_1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524" y="4560453"/>
            <a:ext cx="3342219" cy="226387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2344" y="6575713"/>
            <a:ext cx="2362200" cy="200055"/>
          </a:xfrm>
          <a:prstGeom prst="rect">
            <a:avLst/>
          </a:prstGeom>
          <a:noFill/>
        </p:spPr>
        <p:txBody>
          <a:bodyPr wrap="square" rtlCol="0">
            <a:spAutoFit/>
          </a:bodyPr>
          <a:lstStyle/>
          <a:p>
            <a:r>
              <a:rPr lang="en-US" sz="700" dirty="0">
                <a:solidFill>
                  <a:schemeClr val="bg1"/>
                </a:solidFill>
              </a:rPr>
              <a:t>Photo: Alex </a:t>
            </a:r>
            <a:r>
              <a:rPr lang="en-US" sz="700" dirty="0" err="1">
                <a:solidFill>
                  <a:schemeClr val="bg1"/>
                </a:solidFill>
              </a:rPr>
              <a:t>Yelich</a:t>
            </a:r>
            <a:endParaRPr lang="en-US" sz="7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410" y="1941498"/>
            <a:ext cx="1712528" cy="228337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44680" y="1228196"/>
            <a:ext cx="3424768" cy="2568576"/>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0961" t="36935" r="15984" b="6046"/>
          <a:stretch/>
        </p:blipFill>
        <p:spPr>
          <a:xfrm rot="10800000">
            <a:off x="5894585" y="4235669"/>
            <a:ext cx="2362200" cy="234622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8" name="TextBox 7"/>
          <p:cNvSpPr txBox="1"/>
          <p:nvPr/>
        </p:nvSpPr>
        <p:spPr>
          <a:xfrm>
            <a:off x="7029759" y="6032368"/>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2" name="TextBox 11"/>
          <p:cNvSpPr txBox="1"/>
          <p:nvPr/>
        </p:nvSpPr>
        <p:spPr>
          <a:xfrm>
            <a:off x="7451610" y="4002796"/>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3" name="TextBox 12"/>
          <p:cNvSpPr txBox="1"/>
          <p:nvPr/>
        </p:nvSpPr>
        <p:spPr>
          <a:xfrm>
            <a:off x="3895238" y="4026174"/>
            <a:ext cx="1219200" cy="200055"/>
          </a:xfrm>
          <a:prstGeom prst="rect">
            <a:avLst/>
          </a:prstGeom>
          <a:noFill/>
        </p:spPr>
        <p:txBody>
          <a:bodyPr wrap="square" rtlCol="0">
            <a:spAutoFit/>
          </a:bodyPr>
          <a:lstStyle/>
          <a:p>
            <a:r>
              <a:rPr lang="en-US" sz="700" dirty="0">
                <a:solidFill>
                  <a:schemeClr val="bg1"/>
                </a:solidFill>
              </a:rPr>
              <a:t>Photo: Susannah Reese</a:t>
            </a:r>
          </a:p>
        </p:txBody>
      </p:sp>
      <p:pic>
        <p:nvPicPr>
          <p:cNvPr id="1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1609725"/>
            <a:ext cx="3937000" cy="524827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6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BAB5925-7027-8849-8AF7-102CEBC3CF72}" type="slidenum">
              <a:rPr lang="en-US" altLang="en-US" sz="1400"/>
              <a:pPr>
                <a:lnSpc>
                  <a:spcPct val="100000"/>
                </a:lnSpc>
                <a:spcBef>
                  <a:spcPct val="0"/>
                </a:spcBef>
                <a:buSzTx/>
                <a:buFontTx/>
                <a:buNone/>
              </a:pPr>
              <a:t>13</a:t>
            </a:fld>
            <a:endParaRPr lang="en-US" altLang="en-US" sz="1400"/>
          </a:p>
        </p:txBody>
      </p:sp>
      <p:pic>
        <p:nvPicPr>
          <p:cNvPr id="12292" name="Picture 3" descr="bed but bit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86200"/>
            <a:ext cx="3810000" cy="285591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1987" name="Rectangle 4"/>
          <p:cNvSpPr>
            <a:spLocks noGrp="1" noChangeArrowheads="1"/>
          </p:cNvSpPr>
          <p:nvPr>
            <p:ph type="title"/>
          </p:nvPr>
        </p:nvSpPr>
        <p:spPr/>
        <p:txBody>
          <a:bodyPr/>
          <a:lstStyle/>
          <a:p>
            <a:r>
              <a:rPr lang="en-US" altLang="en-US"/>
              <a:t>Bites</a:t>
            </a:r>
          </a:p>
        </p:txBody>
      </p:sp>
      <p:sp>
        <p:nvSpPr>
          <p:cNvPr id="41988" name="Rectangle 5"/>
          <p:cNvSpPr>
            <a:spLocks noGrp="1" noChangeArrowheads="1"/>
          </p:cNvSpPr>
          <p:nvPr>
            <p:ph type="body" idx="1"/>
          </p:nvPr>
        </p:nvSpPr>
        <p:spPr>
          <a:xfrm>
            <a:off x="685800" y="1678464"/>
            <a:ext cx="7772400" cy="2360136"/>
          </a:xfrm>
        </p:spPr>
        <p:txBody>
          <a:bodyPr/>
          <a:lstStyle/>
          <a:p>
            <a:r>
              <a:rPr lang="en-US" altLang="en-US" sz="2800" dirty="0"/>
              <a:t>Bed bugs cannot be confirmed by bites alone—Many people have no reaction</a:t>
            </a:r>
          </a:p>
          <a:p>
            <a:r>
              <a:rPr lang="en-US" altLang="en-US" sz="2800" dirty="0"/>
              <a:t>Live bed bugs must be found</a:t>
            </a:r>
          </a:p>
          <a:p>
            <a:pPr eaLnBrk="1" hangingPunct="1"/>
            <a:r>
              <a:rPr lang="en-US" altLang="en-US" sz="2800" dirty="0"/>
              <a:t>Prefer feeding during darkness</a:t>
            </a:r>
          </a:p>
          <a:p>
            <a:pPr eaLnBrk="1" hangingPunct="1"/>
            <a:r>
              <a:rPr lang="en-US" altLang="en-US" sz="2800" dirty="0"/>
              <a:t>Bites often painless</a:t>
            </a:r>
          </a:p>
          <a:p>
            <a:endParaRPr lang="en-US" altLang="en-US" sz="2800" dirty="0"/>
          </a:p>
        </p:txBody>
      </p:sp>
      <p:pic>
        <p:nvPicPr>
          <p:cNvPr id="7" name="Picture 2" descr="DSCN38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4038600"/>
            <a:ext cx="3762375" cy="28019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25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bed bugs look like?</a:t>
            </a:r>
          </a:p>
        </p:txBody>
      </p:sp>
      <p:sp>
        <p:nvSpPr>
          <p:cNvPr id="3" name="Content Placeholder 2"/>
          <p:cNvSpPr>
            <a:spLocks noGrp="1"/>
          </p:cNvSpPr>
          <p:nvPr>
            <p:ph idx="1"/>
          </p:nvPr>
        </p:nvSpPr>
        <p:spPr/>
        <p:txBody>
          <a:bodyPr/>
          <a:lstStyle/>
          <a:p>
            <a:endParaRPr lang="en-US" dirty="0"/>
          </a:p>
        </p:txBody>
      </p:sp>
      <p:pic>
        <p:nvPicPr>
          <p:cNvPr id="4" name="Picture 3" descr="C:\Users\Owner\Dropbox\20140508_121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938616" y="713441"/>
            <a:ext cx="5266765" cy="7022353"/>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496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5A98D3-54D1-A141-AD6A-C5831D5BB697}" type="slidenum">
              <a:rPr lang="en-US" sz="1400">
                <a:ea typeface="Osaka" charset="0"/>
                <a:cs typeface="Osaka" charset="0"/>
              </a:rPr>
              <a:pPr/>
              <a:t>15</a:t>
            </a:fld>
            <a:endParaRPr lang="en-US" sz="1400">
              <a:ea typeface="Osaka" charset="0"/>
              <a:cs typeface="Osaka" charset="0"/>
            </a:endParaRPr>
          </a:p>
        </p:txBody>
      </p:sp>
      <p:pic>
        <p:nvPicPr>
          <p:cNvPr id="37890" name="Picture 3" descr="IMG_1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38600"/>
            <a:ext cx="3276600" cy="2184400"/>
          </a:xfrm>
          <a:prstGeom prst="rect">
            <a:avLst/>
          </a:prstGeom>
          <a:noFill/>
          <a:ln w="9525">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7891" name="Text Box 6"/>
          <p:cNvSpPr txBox="1">
            <a:spLocks noChangeArrowheads="1"/>
          </p:cNvSpPr>
          <p:nvPr/>
        </p:nvSpPr>
        <p:spPr bwMode="auto">
          <a:xfrm>
            <a:off x="5257800" y="6223000"/>
            <a:ext cx="365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A bad infestation</a:t>
            </a:r>
          </a:p>
        </p:txBody>
      </p:sp>
      <p:sp>
        <p:nvSpPr>
          <p:cNvPr id="37892" name="Rectangle 7"/>
          <p:cNvSpPr>
            <a:spLocks noGrp="1" noChangeArrowheads="1"/>
          </p:cNvSpPr>
          <p:nvPr>
            <p:ph type="title"/>
          </p:nvPr>
        </p:nvSpPr>
        <p:spPr/>
        <p:txBody>
          <a:bodyPr/>
          <a:lstStyle/>
          <a:p>
            <a:r>
              <a:rPr lang="en-US">
                <a:latin typeface="Arial" charset="0"/>
                <a:ea typeface="Osaka" charset="0"/>
                <a:cs typeface="Osaka" charset="0"/>
              </a:rPr>
              <a:t>Fecal spots</a:t>
            </a:r>
          </a:p>
        </p:txBody>
      </p:sp>
      <p:sp>
        <p:nvSpPr>
          <p:cNvPr id="37893" name="Rectangle 8"/>
          <p:cNvSpPr>
            <a:spLocks noGrp="1" noChangeArrowheads="1"/>
          </p:cNvSpPr>
          <p:nvPr>
            <p:ph type="body" idx="1"/>
          </p:nvPr>
        </p:nvSpPr>
        <p:spPr>
          <a:xfrm>
            <a:off x="685800" y="2057400"/>
            <a:ext cx="8001000" cy="2362200"/>
          </a:xfrm>
        </p:spPr>
        <p:txBody>
          <a:bodyPr/>
          <a:lstStyle/>
          <a:p>
            <a:r>
              <a:rPr lang="en-US" sz="2800">
                <a:latin typeface="Arial" charset="0"/>
                <a:ea typeface="Osaka" charset="0"/>
                <a:cs typeface="Osaka" charset="0"/>
              </a:rPr>
              <a:t>Fecal spots are bed bug droppings</a:t>
            </a:r>
          </a:p>
          <a:p>
            <a:r>
              <a:rPr lang="en-US" sz="2800">
                <a:latin typeface="Arial" charset="0"/>
                <a:ea typeface="ＭＳ Ｐゴシック" charset="0"/>
                <a:cs typeface="ＭＳ Ｐゴシック" charset="0"/>
              </a:rPr>
              <a:t>Different from frass—frass is gritty, fecal spots are smooth.</a:t>
            </a:r>
            <a:endParaRPr lang="en-US" sz="2800">
              <a:latin typeface="Arial" charset="0"/>
              <a:ea typeface="Osaka" charset="0"/>
              <a:cs typeface="Osaka" charset="0"/>
            </a:endParaRPr>
          </a:p>
          <a:p>
            <a:r>
              <a:rPr lang="en-US" sz="2800">
                <a:latin typeface="Arial" charset="0"/>
                <a:ea typeface="Osaka" charset="0"/>
                <a:cs typeface="Osaka" charset="0"/>
              </a:rPr>
              <a:t>A current bed bug infestation cannot be confirmed by fecal spots </a:t>
            </a:r>
            <a:br>
              <a:rPr lang="en-US" sz="2800">
                <a:latin typeface="Arial" charset="0"/>
                <a:ea typeface="Osaka" charset="0"/>
                <a:cs typeface="Osaka" charset="0"/>
              </a:rPr>
            </a:br>
            <a:r>
              <a:rPr lang="en-US" sz="2800">
                <a:latin typeface="Arial" charset="0"/>
                <a:ea typeface="Osaka" charset="0"/>
                <a:cs typeface="Osaka" charset="0"/>
              </a:rPr>
              <a:t>alone</a:t>
            </a:r>
          </a:p>
          <a:p>
            <a:r>
              <a:rPr lang="en-US" sz="2800">
                <a:latin typeface="Arial" charset="0"/>
                <a:ea typeface="Osaka" charset="0"/>
                <a:cs typeface="Osaka" charset="0"/>
              </a:rPr>
              <a:t>Live bed bugs </a:t>
            </a:r>
            <a:br>
              <a:rPr lang="en-US" sz="2800">
                <a:latin typeface="Arial" charset="0"/>
                <a:ea typeface="Osaka" charset="0"/>
                <a:cs typeface="Osaka" charset="0"/>
              </a:rPr>
            </a:br>
            <a:r>
              <a:rPr lang="en-US" sz="2800">
                <a:latin typeface="Arial" charset="0"/>
                <a:ea typeface="Osaka" charset="0"/>
                <a:cs typeface="Osaka" charset="0"/>
              </a:rPr>
              <a:t>must be found</a:t>
            </a:r>
            <a:endParaRPr lang="en-US">
              <a:latin typeface="Arial" charset="0"/>
              <a:ea typeface="Osaka" charset="0"/>
              <a:cs typeface="Osaka" charset="0"/>
            </a:endParaRPr>
          </a:p>
        </p:txBody>
      </p:sp>
    </p:spTree>
    <p:extLst>
      <p:ext uri="{BB962C8B-B14F-4D97-AF65-F5344CB8AC3E}">
        <p14:creationId xmlns:p14="http://schemas.microsoft.com/office/powerpoint/2010/main" val="402488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0FF633-E2B1-E54C-B39E-9E48CE6708B4}" type="slidenum">
              <a:rPr lang="en-US" sz="1400">
                <a:ea typeface="Osaka" charset="0"/>
                <a:cs typeface="Osaka" charset="0"/>
              </a:rPr>
              <a:pPr/>
              <a:t>16</a:t>
            </a:fld>
            <a:endParaRPr lang="en-US" sz="1400">
              <a:ea typeface="Osaka" charset="0"/>
              <a:cs typeface="Osaka" charset="0"/>
            </a:endParaRPr>
          </a:p>
        </p:txBody>
      </p:sp>
      <p:pic>
        <p:nvPicPr>
          <p:cNvPr id="39938" name="Picture 2" descr="IMG_1461"/>
          <p:cNvPicPr>
            <a:picLocks noChangeAspect="1" noChangeArrowheads="1"/>
          </p:cNvPicPr>
          <p:nvPr/>
        </p:nvPicPr>
        <p:blipFill>
          <a:blip r:embed="rId3">
            <a:extLst>
              <a:ext uri="{28A0092B-C50C-407E-A947-70E740481C1C}">
                <a14:useLocalDpi xmlns:a14="http://schemas.microsoft.com/office/drawing/2010/main" val="0"/>
              </a:ext>
            </a:extLst>
          </a:blip>
          <a:srcRect r="5000"/>
          <a:stretch>
            <a:fillRect/>
          </a:stretch>
        </p:blipFill>
        <p:spPr bwMode="auto">
          <a:xfrm>
            <a:off x="2819400" y="1957388"/>
            <a:ext cx="5791200" cy="4062412"/>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9939" name="Text Box 3"/>
          <p:cNvSpPr txBox="1">
            <a:spLocks noChangeArrowheads="1"/>
          </p:cNvSpPr>
          <p:nvPr/>
        </p:nvSpPr>
        <p:spPr bwMode="auto">
          <a:xfrm>
            <a:off x="2819400" y="6019800"/>
            <a:ext cx="5562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Bed bug signs on a mattress seam</a:t>
            </a:r>
          </a:p>
        </p:txBody>
      </p:sp>
      <p:pic>
        <p:nvPicPr>
          <p:cNvPr id="39940" name="Picture 4" descr="cast-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2259013"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Oval 5"/>
          <p:cNvSpPr>
            <a:spLocks noChangeArrowheads="1"/>
          </p:cNvSpPr>
          <p:nvPr/>
        </p:nvSpPr>
        <p:spPr bwMode="auto">
          <a:xfrm>
            <a:off x="4648200" y="3962400"/>
            <a:ext cx="838200" cy="9144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Osaka" charset="0"/>
              <a:cs typeface="Osaka" charset="0"/>
            </a:endParaRPr>
          </a:p>
        </p:txBody>
      </p:sp>
      <p:sp>
        <p:nvSpPr>
          <p:cNvPr id="39942"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43" name="Line 7"/>
          <p:cNvSpPr>
            <a:spLocks noChangeShapeType="1"/>
          </p:cNvSpPr>
          <p:nvPr/>
        </p:nvSpPr>
        <p:spPr bwMode="auto">
          <a:xfrm flipH="1">
            <a:off x="1600200" y="4876800"/>
            <a:ext cx="3429000" cy="533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44" name="Oval 8"/>
          <p:cNvSpPr>
            <a:spLocks noChangeArrowheads="1"/>
          </p:cNvSpPr>
          <p:nvPr/>
        </p:nvSpPr>
        <p:spPr bwMode="auto">
          <a:xfrm>
            <a:off x="228600" y="1981200"/>
            <a:ext cx="2438400" cy="34290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Osaka" charset="0"/>
              <a:cs typeface="Osaka" charset="0"/>
            </a:endParaRPr>
          </a:p>
        </p:txBody>
      </p:sp>
      <p:sp>
        <p:nvSpPr>
          <p:cNvPr id="39945" name="Rectangle 9"/>
          <p:cNvSpPr>
            <a:spLocks noGrp="1" noChangeArrowheads="1"/>
          </p:cNvSpPr>
          <p:nvPr>
            <p:ph type="title"/>
          </p:nvPr>
        </p:nvSpPr>
        <p:spPr/>
        <p:txBody>
          <a:bodyPr/>
          <a:lstStyle/>
          <a:p>
            <a:r>
              <a:rPr lang="en-US">
                <a:latin typeface="Arial" charset="0"/>
                <a:ea typeface="Osaka" charset="0"/>
                <a:cs typeface="Osaka" charset="0"/>
              </a:rPr>
              <a:t>Shed skins</a:t>
            </a:r>
          </a:p>
        </p:txBody>
      </p:sp>
    </p:spTree>
    <p:extLst>
      <p:ext uri="{BB962C8B-B14F-4D97-AF65-F5344CB8AC3E}">
        <p14:creationId xmlns:p14="http://schemas.microsoft.com/office/powerpoint/2010/main" val="197418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1B6E4F-08D2-4242-A923-78E74C0F7614}" type="slidenum">
              <a:rPr lang="en-US" sz="1400">
                <a:ea typeface="Osaka" charset="0"/>
                <a:cs typeface="Osaka" charset="0"/>
              </a:rPr>
              <a:pPr/>
              <a:t>17</a:t>
            </a:fld>
            <a:endParaRPr lang="en-US" sz="1400">
              <a:ea typeface="Osaka" charset="0"/>
              <a:cs typeface="Osaka" charset="0"/>
            </a:endParaRPr>
          </a:p>
        </p:txBody>
      </p:sp>
      <p:grpSp>
        <p:nvGrpSpPr>
          <p:cNvPr id="48130" name="Group 2"/>
          <p:cNvGrpSpPr>
            <a:grpSpLocks/>
          </p:cNvGrpSpPr>
          <p:nvPr/>
        </p:nvGrpSpPr>
        <p:grpSpPr bwMode="auto">
          <a:xfrm>
            <a:off x="914400" y="3048000"/>
            <a:ext cx="3886200" cy="3810000"/>
            <a:chOff x="672" y="624"/>
            <a:chExt cx="2448" cy="2400"/>
          </a:xfrm>
        </p:grpSpPr>
        <p:pic>
          <p:nvPicPr>
            <p:cNvPr id="48134" name="Picture 3" descr="RG Unit Floor Plan"/>
            <p:cNvPicPr>
              <a:picLocks noChangeAspect="1" noChangeArrowheads="1"/>
            </p:cNvPicPr>
            <p:nvPr/>
          </p:nvPicPr>
          <p:blipFill>
            <a:blip r:embed="rId3">
              <a:extLst>
                <a:ext uri="{28A0092B-C50C-407E-A947-70E740481C1C}">
                  <a14:useLocalDpi xmlns:a14="http://schemas.microsoft.com/office/drawing/2010/main" val="0"/>
                </a:ext>
              </a:extLst>
            </a:blip>
            <a:srcRect l="82954" t="14362" b="47632"/>
            <a:stretch>
              <a:fillRect/>
            </a:stretch>
          </p:blipFill>
          <p:spPr bwMode="auto">
            <a:xfrm>
              <a:off x="876" y="624"/>
              <a:ext cx="1044"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What</a:t>
              </a:r>
              <a:r>
                <a:rPr lang="ja-JP" altLang="en-US" b="1">
                  <a:ea typeface="Osaka" charset="0"/>
                  <a:cs typeface="Osaka" charset="0"/>
                </a:rPr>
                <a:t>’</a:t>
              </a:r>
              <a:r>
                <a:rPr lang="en-US" altLang="ja-JP" b="1">
                  <a:ea typeface="Osaka" charset="0"/>
                  <a:cs typeface="Osaka" charset="0"/>
                </a:rPr>
                <a:t>s on the other side of the wall?</a:t>
              </a:r>
              <a:endParaRPr lang="en-US" b="1">
                <a:ea typeface="Osaka" charset="0"/>
                <a:cs typeface="Osaka" charset="0"/>
              </a:endParaRPr>
            </a:p>
          </p:txBody>
        </p:sp>
        <p:sp>
          <p:nvSpPr>
            <p:cNvPr id="48136"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7"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8"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8139" name="Group 8"/>
            <p:cNvGrpSpPr>
              <a:grpSpLocks/>
            </p:cNvGrpSpPr>
            <p:nvPr/>
          </p:nvGrpSpPr>
          <p:grpSpPr bwMode="auto">
            <a:xfrm>
              <a:off x="672" y="1728"/>
              <a:ext cx="1008" cy="1008"/>
              <a:chOff x="2400" y="1536"/>
              <a:chExt cx="864" cy="912"/>
            </a:xfrm>
          </p:grpSpPr>
          <p:sp>
            <p:nvSpPr>
              <p:cNvPr id="48143"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4"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8140" name="Group 11"/>
            <p:cNvGrpSpPr>
              <a:grpSpLocks/>
            </p:cNvGrpSpPr>
            <p:nvPr/>
          </p:nvGrpSpPr>
          <p:grpSpPr bwMode="auto">
            <a:xfrm>
              <a:off x="672" y="1008"/>
              <a:ext cx="1008" cy="1008"/>
              <a:chOff x="2400" y="1536"/>
              <a:chExt cx="864" cy="912"/>
            </a:xfrm>
          </p:grpSpPr>
          <p:sp>
            <p:nvSpPr>
              <p:cNvPr id="48141"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2"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pic>
        <p:nvPicPr>
          <p:cNvPr id="48131" name="Picture 14" descr="BB mattress by Dan r 2"/>
          <p:cNvPicPr>
            <a:picLocks noChangeAspect="1" noChangeArrowheads="1"/>
          </p:cNvPicPr>
          <p:nvPr/>
        </p:nvPicPr>
        <p:blipFill>
          <a:blip r:embed="rId4">
            <a:extLst>
              <a:ext uri="{28A0092B-C50C-407E-A947-70E740481C1C}">
                <a14:useLocalDpi xmlns:a14="http://schemas.microsoft.com/office/drawing/2010/main" val="0"/>
              </a:ext>
            </a:extLst>
          </a:blip>
          <a:srcRect t="7329"/>
          <a:stretch>
            <a:fillRect/>
          </a:stretch>
        </p:blipFill>
        <p:spPr bwMode="auto">
          <a:xfrm>
            <a:off x="5181600" y="3509963"/>
            <a:ext cx="2566988" cy="3119437"/>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48132" name="Rectangle 15"/>
          <p:cNvSpPr>
            <a:spLocks noGrp="1" noChangeArrowheads="1"/>
          </p:cNvSpPr>
          <p:nvPr>
            <p:ph type="title"/>
          </p:nvPr>
        </p:nvSpPr>
        <p:spPr/>
        <p:txBody>
          <a:bodyPr/>
          <a:lstStyle/>
          <a:p>
            <a:r>
              <a:rPr lang="en-US">
                <a:latin typeface="Arial" charset="0"/>
                <a:ea typeface="Osaka" charset="0"/>
                <a:cs typeface="Osaka" charset="0"/>
              </a:rPr>
              <a:t>How do bed bugs spread?</a:t>
            </a:r>
          </a:p>
        </p:txBody>
      </p:sp>
      <p:sp>
        <p:nvSpPr>
          <p:cNvPr id="48133" name="Rectangle 16"/>
          <p:cNvSpPr>
            <a:spLocks noGrp="1" noChangeArrowheads="1"/>
          </p:cNvSpPr>
          <p:nvPr>
            <p:ph type="body" idx="1"/>
          </p:nvPr>
        </p:nvSpPr>
        <p:spPr>
          <a:xfrm>
            <a:off x="609600" y="2057400"/>
            <a:ext cx="8534400" cy="1600200"/>
          </a:xfrm>
        </p:spPr>
        <p:txBody>
          <a:bodyPr/>
          <a:lstStyle/>
          <a:p>
            <a:r>
              <a:rPr lang="en-US" sz="2800">
                <a:latin typeface="Arial" charset="0"/>
                <a:ea typeface="Osaka" charset="0"/>
                <a:cs typeface="Osaka" charset="0"/>
              </a:rPr>
              <a:t>Actively crawl along wires, pipes, and under doors</a:t>
            </a:r>
          </a:p>
          <a:p>
            <a:r>
              <a:rPr lang="en-US" sz="2800">
                <a:latin typeface="Arial" charset="0"/>
                <a:ea typeface="Osaka" charset="0"/>
                <a:cs typeface="Osaka" charset="0"/>
              </a:rPr>
              <a:t>Passively on anything coming from an infested unit (furniture, backpacks, laundry…)</a:t>
            </a:r>
          </a:p>
        </p:txBody>
      </p:sp>
    </p:spTree>
    <p:extLst>
      <p:ext uri="{BB962C8B-B14F-4D97-AF65-F5344CB8AC3E}">
        <p14:creationId xmlns:p14="http://schemas.microsoft.com/office/powerpoint/2010/main" val="32695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get bed bugs?</a:t>
            </a:r>
          </a:p>
        </p:txBody>
      </p:sp>
      <p:sp>
        <p:nvSpPr>
          <p:cNvPr id="3" name="Content Placeholder 2"/>
          <p:cNvSpPr>
            <a:spLocks noGrp="1"/>
          </p:cNvSpPr>
          <p:nvPr>
            <p:ph idx="1"/>
          </p:nvPr>
        </p:nvSpPr>
        <p:spPr/>
        <p:txBody>
          <a:bodyPr/>
          <a:lstStyle/>
          <a:p>
            <a:pPr marL="0" indent="0">
              <a:buNone/>
            </a:pPr>
            <a:r>
              <a:rPr lang="en-US" dirty="0"/>
              <a:t>ANYONE can get bed bugs. Here’s how:</a:t>
            </a:r>
          </a:p>
          <a:p>
            <a:r>
              <a:rPr lang="en-US" dirty="0"/>
              <a:t>Hitchhikers</a:t>
            </a:r>
          </a:p>
          <a:p>
            <a:r>
              <a:rPr lang="en-US" dirty="0"/>
              <a:t>Bringing used furniture into a home w/o inspecting first</a:t>
            </a:r>
          </a:p>
          <a:p>
            <a:r>
              <a:rPr lang="en-US" dirty="0"/>
              <a:t>Bringing home used clothing w/o washing first</a:t>
            </a:r>
          </a:p>
          <a:p>
            <a:r>
              <a:rPr lang="en-US" dirty="0"/>
              <a:t>Through cracks and crevices in walls between apartments</a:t>
            </a:r>
          </a:p>
        </p:txBody>
      </p:sp>
    </p:spTree>
    <p:extLst>
      <p:ext uri="{BB962C8B-B14F-4D97-AF65-F5344CB8AC3E}">
        <p14:creationId xmlns:p14="http://schemas.microsoft.com/office/powerpoint/2010/main" val="1817704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dirty="0"/>
              <a:t>Areas at risk for introduction and infestation</a:t>
            </a:r>
          </a:p>
        </p:txBody>
      </p:sp>
      <p:sp>
        <p:nvSpPr>
          <p:cNvPr id="58370" name="Content Placeholder 2"/>
          <p:cNvSpPr>
            <a:spLocks noGrp="1"/>
          </p:cNvSpPr>
          <p:nvPr>
            <p:ph idx="1"/>
          </p:nvPr>
        </p:nvSpPr>
        <p:spPr>
          <a:xfrm>
            <a:off x="381000" y="1828800"/>
            <a:ext cx="6248400" cy="5029200"/>
          </a:xfrm>
        </p:spPr>
        <p:txBody>
          <a:bodyPr/>
          <a:lstStyle/>
          <a:p>
            <a:r>
              <a:rPr lang="en-US" altLang="en-US" sz="2800" dirty="0"/>
              <a:t>Introduction is likely where people </a:t>
            </a:r>
          </a:p>
          <a:p>
            <a:pPr lvl="1"/>
            <a:r>
              <a:rPr lang="en-US" altLang="en-US" sz="2400" dirty="0"/>
              <a:t>frequently travel</a:t>
            </a:r>
          </a:p>
          <a:p>
            <a:pPr lvl="1"/>
            <a:r>
              <a:rPr lang="en-US" altLang="en-US" sz="2400" dirty="0"/>
              <a:t>set down personal belongings</a:t>
            </a:r>
          </a:p>
          <a:p>
            <a:pPr lvl="1"/>
            <a:r>
              <a:rPr lang="en-US" altLang="en-US" sz="2400" dirty="0">
                <a:solidFill>
                  <a:srgbClr val="C00000"/>
                </a:solidFill>
              </a:rPr>
              <a:t>sit or lay down for long periods of time</a:t>
            </a:r>
          </a:p>
          <a:p>
            <a:r>
              <a:rPr lang="en-US" altLang="en-US" sz="2800" dirty="0"/>
              <a:t>Infestation is likely where bed bugs can</a:t>
            </a:r>
          </a:p>
          <a:p>
            <a:pPr lvl="1"/>
            <a:r>
              <a:rPr lang="en-US" altLang="en-US" sz="2400" dirty="0"/>
              <a:t>Crawl (upholstered furniture or bedding)</a:t>
            </a:r>
          </a:p>
          <a:p>
            <a:pPr lvl="1"/>
            <a:r>
              <a:rPr lang="en-US" altLang="en-US" sz="2400" dirty="0"/>
              <a:t>Feed on a person for 5 minutes without being detected</a:t>
            </a:r>
          </a:p>
          <a:p>
            <a:pPr lvl="1"/>
            <a:r>
              <a:rPr lang="en-US" altLang="en-US" sz="2400" dirty="0"/>
              <a:t>Hide in cracks or folds</a:t>
            </a: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3978D7B-D0F3-3142-8D0F-5F3B076E1862}" type="slidenum">
              <a:rPr lang="en-US" altLang="en-US" sz="1400"/>
              <a:pPr>
                <a:lnSpc>
                  <a:spcPct val="100000"/>
                </a:lnSpc>
                <a:spcBef>
                  <a:spcPct val="0"/>
                </a:spcBef>
                <a:buSzTx/>
                <a:buFontTx/>
                <a:buNone/>
              </a:pPr>
              <a:t>19</a:t>
            </a:fld>
            <a:endParaRPr lang="en-US" altLang="en-US" sz="1400"/>
          </a:p>
        </p:txBody>
      </p:sp>
      <p:pic>
        <p:nvPicPr>
          <p:cNvPr id="583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286000"/>
            <a:ext cx="2286000" cy="3048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1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we’ll (try) to cover today!</a:t>
            </a:r>
          </a:p>
        </p:txBody>
      </p:sp>
      <p:sp>
        <p:nvSpPr>
          <p:cNvPr id="5" name="Content Placeholder 4"/>
          <p:cNvSpPr>
            <a:spLocks noGrp="1"/>
          </p:cNvSpPr>
          <p:nvPr>
            <p:ph idx="1"/>
          </p:nvPr>
        </p:nvSpPr>
        <p:spPr/>
        <p:txBody>
          <a:bodyPr/>
          <a:lstStyle/>
          <a:p>
            <a:r>
              <a:rPr lang="en-US" dirty="0"/>
              <a:t>What do they look like?</a:t>
            </a:r>
          </a:p>
          <a:p>
            <a:r>
              <a:rPr lang="en-US" dirty="0"/>
              <a:t>How do we get bed bugs?</a:t>
            </a:r>
          </a:p>
          <a:p>
            <a:r>
              <a:rPr lang="en-US" dirty="0"/>
              <a:t>How to protect yourself and prevent an infestation in your own home</a:t>
            </a:r>
          </a:p>
          <a:p>
            <a:r>
              <a:rPr lang="en-US" dirty="0"/>
              <a:t>How to inspect for bed bugs</a:t>
            </a:r>
          </a:p>
          <a:p>
            <a:r>
              <a:rPr lang="en-US" dirty="0"/>
              <a:t>What are the treatment options?</a:t>
            </a:r>
          </a:p>
          <a:p>
            <a:endParaRPr lang="en-US" dirty="0"/>
          </a:p>
        </p:txBody>
      </p:sp>
    </p:spTree>
    <p:extLst>
      <p:ext uri="{BB962C8B-B14F-4D97-AF65-F5344CB8AC3E}">
        <p14:creationId xmlns:p14="http://schemas.microsoft.com/office/powerpoint/2010/main" val="3161687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Before Home Visit</a:t>
            </a:r>
          </a:p>
        </p:txBody>
      </p:sp>
      <p:sp>
        <p:nvSpPr>
          <p:cNvPr id="3" name="Content Placeholder 2"/>
          <p:cNvSpPr>
            <a:spLocks noGrp="1"/>
          </p:cNvSpPr>
          <p:nvPr>
            <p:ph sz="half" idx="1"/>
          </p:nvPr>
        </p:nvSpPr>
        <p:spPr/>
        <p:txBody>
          <a:bodyPr/>
          <a:lstStyle/>
          <a:p>
            <a:r>
              <a:rPr lang="en-US" dirty="0"/>
              <a:t>Know if you are going into a home with bed bugs</a:t>
            </a:r>
          </a:p>
          <a:p>
            <a:r>
              <a:rPr lang="en-US" altLang="en-US" dirty="0"/>
              <a:t>Prior to entering, use insect repellent </a:t>
            </a:r>
          </a:p>
          <a:p>
            <a:r>
              <a:rPr lang="en-US" altLang="en-US" dirty="0"/>
              <a:t>Have a clear plastic tote where you keep work items (home and office)</a:t>
            </a:r>
          </a:p>
          <a:p>
            <a:r>
              <a:rPr lang="en-US" altLang="en-US" dirty="0"/>
              <a:t>Assemble a bed bug containment kit</a:t>
            </a:r>
          </a:p>
          <a:p>
            <a:endParaRPr lang="en-US" altLang="en-US" dirty="0"/>
          </a:p>
          <a:p>
            <a:endParaRPr lang="en-US" dirty="0"/>
          </a:p>
          <a:p>
            <a:endParaRPr lang="en-US" dirty="0"/>
          </a:p>
        </p:txBody>
      </p:sp>
      <p:pic>
        <p:nvPicPr>
          <p:cNvPr id="6" name="Picture 4" descr="Screen Shot 2016-09-26 at 3.01.22 PM.png">
            <a:extLst>
              <a:ext uri="{FF2B5EF4-FFF2-40B4-BE49-F238E27FC236}">
                <a16:creationId xmlns:a16="http://schemas.microsoft.com/office/drawing/2014/main" id="{860EB971-7A9C-1742-9BED-8587EC8C4C50}"/>
              </a:ext>
            </a:extLst>
          </p:cNvPr>
          <p:cNvPicPr>
            <a:picLocks noChangeAspect="1"/>
          </p:cNvPicPr>
          <p:nvPr/>
        </p:nvPicPr>
        <p:blipFill rotWithShape="1">
          <a:blip r:embed="rId2">
            <a:extLst>
              <a:ext uri="{28A0092B-C50C-407E-A947-70E740481C1C}">
                <a14:useLocalDpi xmlns:a14="http://schemas.microsoft.com/office/drawing/2010/main" val="0"/>
              </a:ext>
            </a:extLst>
          </a:blip>
          <a:srcRect l="26353" r="28822"/>
          <a:stretch/>
        </p:blipFill>
        <p:spPr bwMode="auto">
          <a:xfrm>
            <a:off x="4495800" y="1776773"/>
            <a:ext cx="1197429" cy="314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BDE3CA8-BAC2-4144-B1AB-9C8A73C219FC}"/>
              </a:ext>
            </a:extLst>
          </p:cNvPr>
          <p:cNvSpPr>
            <a:spLocks noChangeArrowheads="1"/>
          </p:cNvSpPr>
          <p:nvPr/>
        </p:nvSpPr>
        <p:spPr bwMode="auto">
          <a:xfrm>
            <a:off x="4638698" y="3119942"/>
            <a:ext cx="838200" cy="228600"/>
          </a:xfrm>
          <a:prstGeom prst="rect">
            <a:avLst/>
          </a:prstGeom>
          <a:solidFill>
            <a:srgbClr val="FF0000">
              <a:alpha val="9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r>
              <a:rPr lang="en-US" altLang="en-US" sz="1100" dirty="0"/>
              <a:t>Bug spray</a:t>
            </a:r>
          </a:p>
        </p:txBody>
      </p:sp>
      <p:pic>
        <p:nvPicPr>
          <p:cNvPr id="8" name="Picture 1">
            <a:extLst>
              <a:ext uri="{FF2B5EF4-FFF2-40B4-BE49-F238E27FC236}">
                <a16:creationId xmlns:a16="http://schemas.microsoft.com/office/drawing/2014/main" id="{8F52948B-760D-9D4E-812C-E8F9150901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827" y="3505199"/>
            <a:ext cx="2953657" cy="29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442F7CB7-CEA5-C849-A326-AC77E160FAC5}"/>
              </a:ext>
            </a:extLst>
          </p:cNvPr>
          <p:cNvSpPr txBox="1">
            <a:spLocks noChangeArrowheads="1"/>
          </p:cNvSpPr>
          <p:nvPr/>
        </p:nvSpPr>
        <p:spPr bwMode="auto">
          <a:xfrm>
            <a:off x="4354284" y="6082975"/>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0"/>
              </a:spcBef>
              <a:buSzTx/>
              <a:buFontTx/>
              <a:buNone/>
            </a:pPr>
            <a:r>
              <a:rPr lang="en-US" altLang="en-US" sz="1800" dirty="0">
                <a:solidFill>
                  <a:srgbClr val="993300"/>
                </a:solidFill>
                <a:ea typeface="ＭＳ Ｐゴシック" charset="-128"/>
              </a:rPr>
              <a:t>Smooth plastic totes can keep items bed bug free or contain items with bed bugs</a:t>
            </a:r>
          </a:p>
        </p:txBody>
      </p:sp>
    </p:spTree>
    <p:extLst>
      <p:ext uri="{BB962C8B-B14F-4D97-AF65-F5344CB8AC3E}">
        <p14:creationId xmlns:p14="http://schemas.microsoft.com/office/powerpoint/2010/main" val="420274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Bed Bug Containment Kit</a:t>
            </a:r>
          </a:p>
        </p:txBody>
      </p:sp>
      <p:sp>
        <p:nvSpPr>
          <p:cNvPr id="3" name="Content Placeholder 2"/>
          <p:cNvSpPr>
            <a:spLocks noGrp="1"/>
          </p:cNvSpPr>
          <p:nvPr>
            <p:ph sz="half" idx="1"/>
          </p:nvPr>
        </p:nvSpPr>
        <p:spPr>
          <a:xfrm>
            <a:off x="457200" y="1600200"/>
            <a:ext cx="4038600" cy="4760518"/>
          </a:xfrm>
        </p:spPr>
        <p:txBody>
          <a:bodyPr/>
          <a:lstStyle/>
          <a:p>
            <a:r>
              <a:rPr lang="en-US" b="1" dirty="0"/>
              <a:t>Plastic box</a:t>
            </a:r>
          </a:p>
          <a:p>
            <a:r>
              <a:rPr lang="en-US" b="1" dirty="0"/>
              <a:t>Wet wipes</a:t>
            </a:r>
          </a:p>
          <a:p>
            <a:r>
              <a:rPr lang="en-US" b="1" dirty="0"/>
              <a:t>Plastic bags</a:t>
            </a:r>
          </a:p>
          <a:p>
            <a:r>
              <a:rPr lang="en-US" b="1" dirty="0"/>
              <a:t>Roll of clear tape</a:t>
            </a:r>
          </a:p>
          <a:p>
            <a:r>
              <a:rPr lang="en-US" dirty="0"/>
              <a:t>Flashlight</a:t>
            </a:r>
          </a:p>
          <a:p>
            <a:r>
              <a:rPr lang="en-US" dirty="0"/>
              <a:t>Narrow bladed spatula</a:t>
            </a:r>
          </a:p>
          <a:p>
            <a:r>
              <a:rPr lang="en-US" dirty="0"/>
              <a:t>Disposable gloves</a:t>
            </a:r>
          </a:p>
          <a:p>
            <a:r>
              <a:rPr lang="en-US" dirty="0"/>
              <a:t>Stool or folding chair</a:t>
            </a:r>
          </a:p>
          <a:p>
            <a:endParaRPr lang="en-US" dirty="0"/>
          </a:p>
          <a:p>
            <a:endParaRPr lang="en-US" dirty="0"/>
          </a:p>
        </p:txBody>
      </p:sp>
      <p:sp>
        <p:nvSpPr>
          <p:cNvPr id="7" name="Content Placeholder 6"/>
          <p:cNvSpPr>
            <a:spLocks noGrp="1"/>
          </p:cNvSpPr>
          <p:nvPr>
            <p:ph sz="half" idx="2"/>
          </p:nvPr>
        </p:nvSpPr>
        <p:spPr/>
        <p:txBody>
          <a:bodyPr/>
          <a:lstStyle/>
          <a:p>
            <a:r>
              <a:rPr lang="en-US" dirty="0"/>
              <a:t>Bag for personal items</a:t>
            </a:r>
          </a:p>
          <a:p>
            <a:r>
              <a:rPr lang="en-US" dirty="0"/>
              <a:t>Change of clothing and shoes</a:t>
            </a:r>
          </a:p>
          <a:p>
            <a:r>
              <a:rPr lang="en-US" dirty="0"/>
              <a:t>Booties and coveralls*</a:t>
            </a:r>
          </a:p>
          <a:p>
            <a:pPr marL="0" indent="0">
              <a:buNone/>
            </a:pPr>
            <a:r>
              <a:rPr lang="en-US" dirty="0"/>
              <a:t>	*</a:t>
            </a:r>
            <a:r>
              <a:rPr lang="en-US" sz="1800" dirty="0"/>
              <a:t>heavily infested homes</a:t>
            </a:r>
            <a:endParaRPr lang="en-US" dirty="0"/>
          </a:p>
        </p:txBody>
      </p:sp>
      <p:pic>
        <p:nvPicPr>
          <p:cNvPr id="8" name="Picture 7"/>
          <p:cNvPicPr>
            <a:picLocks noChangeAspect="1"/>
          </p:cNvPicPr>
          <p:nvPr/>
        </p:nvPicPr>
        <p:blipFill>
          <a:blip r:embed="rId2"/>
          <a:stretch>
            <a:fillRect/>
          </a:stretch>
        </p:blipFill>
        <p:spPr>
          <a:xfrm>
            <a:off x="5088379" y="4034447"/>
            <a:ext cx="3124900" cy="2712441"/>
          </a:xfrm>
          <a:prstGeom prst="rect">
            <a:avLst/>
          </a:prstGeom>
        </p:spPr>
      </p:pic>
    </p:spTree>
    <p:extLst>
      <p:ext uri="{BB962C8B-B14F-4D97-AF65-F5344CB8AC3E}">
        <p14:creationId xmlns:p14="http://schemas.microsoft.com/office/powerpoint/2010/main" val="295248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dirty="0"/>
              <a:t>Prevention: in infested homes</a:t>
            </a:r>
          </a:p>
        </p:txBody>
      </p:sp>
      <p:sp>
        <p:nvSpPr>
          <p:cNvPr id="60418" name="Content Placeholder 2"/>
          <p:cNvSpPr>
            <a:spLocks noGrp="1"/>
          </p:cNvSpPr>
          <p:nvPr>
            <p:ph idx="1"/>
          </p:nvPr>
        </p:nvSpPr>
        <p:spPr>
          <a:xfrm>
            <a:off x="304800" y="1828800"/>
            <a:ext cx="4789714" cy="4412343"/>
          </a:xfrm>
        </p:spPr>
        <p:txBody>
          <a:bodyPr/>
          <a:lstStyle/>
          <a:p>
            <a:r>
              <a:rPr lang="en-US" altLang="en-US" sz="2400" dirty="0"/>
              <a:t>Avoid sitting or placing items on potentially infested surfaces (upholstered furniture)</a:t>
            </a:r>
          </a:p>
          <a:p>
            <a:r>
              <a:rPr lang="en-US" altLang="en-US" sz="2400" dirty="0"/>
              <a:t>Meet in the kitchen if possible</a:t>
            </a:r>
          </a:p>
          <a:p>
            <a:r>
              <a:rPr lang="en-US" altLang="en-US" sz="2400" dirty="0"/>
              <a:t>Wear a protective layer when moving infested items</a:t>
            </a:r>
          </a:p>
          <a:p>
            <a:r>
              <a:rPr lang="en-US" altLang="en-US" sz="2400" dirty="0"/>
              <a:t>Inspect after leaving (can use lint roller)</a:t>
            </a:r>
          </a:p>
          <a:p>
            <a:r>
              <a:rPr lang="en-US" altLang="en-US" sz="2400" dirty="0"/>
              <a:t>Protective booties in heavy infestations</a:t>
            </a:r>
          </a:p>
        </p:txBody>
      </p:sp>
      <p:sp>
        <p:nvSpPr>
          <p:cNvPr id="604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3B314FC-4449-8147-9523-D74D3685C13E}" type="slidenum">
              <a:rPr lang="en-US" altLang="en-US" sz="1400"/>
              <a:pPr>
                <a:lnSpc>
                  <a:spcPct val="100000"/>
                </a:lnSpc>
                <a:spcBef>
                  <a:spcPct val="0"/>
                </a:spcBef>
                <a:buSzTx/>
                <a:buFontTx/>
                <a:buNone/>
              </a:pPr>
              <a:t>22</a:t>
            </a:fld>
            <a:endParaRPr lang="en-US" altLang="en-US" sz="1400"/>
          </a:p>
        </p:txBody>
      </p:sp>
      <p:pic>
        <p:nvPicPr>
          <p:cNvPr id="7" name="Shape 24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360" y="1665069"/>
            <a:ext cx="2195384" cy="252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isposable High-Top Boots">
            <a:extLst>
              <a:ext uri="{FF2B5EF4-FFF2-40B4-BE49-F238E27FC236}">
                <a16:creationId xmlns:a16="http://schemas.microsoft.com/office/drawing/2014/main" id="{83E01D13-713C-6345-A9FD-ACD03181F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086" y="3991428"/>
            <a:ext cx="2953657" cy="295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5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Prevention: after visit</a:t>
            </a:r>
          </a:p>
        </p:txBody>
      </p:sp>
      <p:pic>
        <p:nvPicPr>
          <p:cNvPr id="6" name="Picture 5" descr="IMG_20130821_110647_3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05" y="1809749"/>
            <a:ext cx="3464719" cy="4619625"/>
          </a:xfrm>
          <a:prstGeom prst="rect">
            <a:avLst/>
          </a:prstGeom>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821" y="1626801"/>
            <a:ext cx="3344833" cy="3341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453449" y="4967908"/>
            <a:ext cx="4233352" cy="1384995"/>
          </a:xfrm>
          <a:prstGeom prst="rect">
            <a:avLst/>
          </a:prstGeom>
          <a:noFill/>
        </p:spPr>
        <p:txBody>
          <a:bodyPr wrap="square" rtlCol="0">
            <a:spAutoFit/>
          </a:bodyPr>
          <a:lstStyle/>
          <a:p>
            <a:r>
              <a:rPr lang="en-US" sz="2800" dirty="0"/>
              <a:t>Inspect when you leave – shoes, laces, socks, arms of jackets most common spots</a:t>
            </a:r>
          </a:p>
        </p:txBody>
      </p:sp>
    </p:spTree>
    <p:extLst>
      <p:ext uri="{BB962C8B-B14F-4D97-AF65-F5344CB8AC3E}">
        <p14:creationId xmlns:p14="http://schemas.microsoft.com/office/powerpoint/2010/main" val="199335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 after visit</a:t>
            </a:r>
          </a:p>
        </p:txBody>
      </p:sp>
      <p:sp>
        <p:nvSpPr>
          <p:cNvPr id="3" name="Content Placeholder 2"/>
          <p:cNvSpPr>
            <a:spLocks noGrp="1"/>
          </p:cNvSpPr>
          <p:nvPr>
            <p:ph sz="half" idx="1"/>
          </p:nvPr>
        </p:nvSpPr>
        <p:spPr/>
        <p:txBody>
          <a:bodyPr/>
          <a:lstStyle/>
          <a:p>
            <a:r>
              <a:rPr lang="en-US" dirty="0"/>
              <a:t>Remove clothing over plastic sheet or in bathtub and immediately launder</a:t>
            </a:r>
          </a:p>
          <a:p>
            <a:r>
              <a:rPr lang="en-US" dirty="0"/>
              <a:t>Keep your car free of clutter</a:t>
            </a:r>
          </a:p>
          <a:p>
            <a:r>
              <a:rPr lang="en-US" dirty="0"/>
              <a:t>Vacuum and clean car regularly</a:t>
            </a:r>
          </a:p>
        </p:txBody>
      </p:sp>
      <p:sp>
        <p:nvSpPr>
          <p:cNvPr id="4" name="Content Placeholder 3"/>
          <p:cNvSpPr>
            <a:spLocks noGrp="1"/>
          </p:cNvSpPr>
          <p:nvPr>
            <p:ph sz="half" idx="2"/>
          </p:nvPr>
        </p:nvSpPr>
        <p:spPr/>
        <p:txBody>
          <a:bodyPr/>
          <a:lstStyle/>
          <a:p>
            <a:r>
              <a:rPr lang="en-US" dirty="0"/>
              <a:t>Don’t transport items from one home to another</a:t>
            </a:r>
          </a:p>
          <a:p>
            <a:r>
              <a:rPr lang="en-US" dirty="0"/>
              <a:t>If transporting clients in your own car use a plastic seat cover</a:t>
            </a:r>
          </a:p>
        </p:txBody>
      </p:sp>
      <p:sp>
        <p:nvSpPr>
          <p:cNvPr id="5" name="TextBox 4"/>
          <p:cNvSpPr txBox="1"/>
          <p:nvPr/>
        </p:nvSpPr>
        <p:spPr>
          <a:xfrm>
            <a:off x="9847067" y="2111423"/>
            <a:ext cx="184666"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92E1A626-B880-994F-9D8E-5F5D935623DB}"/>
              </a:ext>
            </a:extLst>
          </p:cNvPr>
          <p:cNvPicPr>
            <a:picLocks noChangeAspect="1"/>
          </p:cNvPicPr>
          <p:nvPr/>
        </p:nvPicPr>
        <p:blipFill>
          <a:blip r:embed="rId2"/>
          <a:stretch>
            <a:fillRect/>
          </a:stretch>
        </p:blipFill>
        <p:spPr>
          <a:xfrm>
            <a:off x="5075934" y="4428672"/>
            <a:ext cx="2794000" cy="2298700"/>
          </a:xfrm>
          <a:prstGeom prst="rect">
            <a:avLst/>
          </a:prstGeom>
        </p:spPr>
      </p:pic>
    </p:spTree>
    <p:extLst>
      <p:ext uri="{BB962C8B-B14F-4D97-AF65-F5344CB8AC3E}">
        <p14:creationId xmlns:p14="http://schemas.microsoft.com/office/powerpoint/2010/main" val="2925658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dirty="0"/>
              <a:t>Prevent introduction and spread: Clients</a:t>
            </a:r>
          </a:p>
        </p:txBody>
      </p:sp>
      <p:sp>
        <p:nvSpPr>
          <p:cNvPr id="62467" name="Content Placeholder 2"/>
          <p:cNvSpPr>
            <a:spLocks noGrp="1"/>
          </p:cNvSpPr>
          <p:nvPr>
            <p:ph idx="1"/>
          </p:nvPr>
        </p:nvSpPr>
        <p:spPr>
          <a:xfrm>
            <a:off x="685800" y="1828800"/>
            <a:ext cx="5163457" cy="4064000"/>
          </a:xfrm>
        </p:spPr>
        <p:txBody>
          <a:bodyPr/>
          <a:lstStyle/>
          <a:p>
            <a:pPr eaLnBrk="1" hangingPunct="1"/>
            <a:r>
              <a:rPr lang="en-US" altLang="en-US" dirty="0"/>
              <a:t>Inspect used furniture carefully before bringing it home - avoid it if possible</a:t>
            </a:r>
          </a:p>
          <a:p>
            <a:pPr eaLnBrk="1" hangingPunct="1"/>
            <a:r>
              <a:rPr lang="en-US" altLang="en-US" dirty="0"/>
              <a:t>Look for signs when sleeping away from home</a:t>
            </a:r>
          </a:p>
          <a:p>
            <a:r>
              <a:rPr lang="en-US" dirty="0"/>
              <a:t>Discourage sharing vacuums</a:t>
            </a:r>
          </a:p>
          <a:p>
            <a:pPr eaLnBrk="1" hangingPunct="1"/>
            <a:endParaRPr lang="en-US" altLang="en-US" dirty="0"/>
          </a:p>
          <a:p>
            <a:pPr>
              <a:buFontTx/>
              <a:buNone/>
            </a:pPr>
            <a:endParaRPr lang="en-US" altLang="en-US" dirty="0"/>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B1BF13D-845A-A847-BC75-3C3C8A8B37C0}" type="slidenum">
              <a:rPr lang="en-US" altLang="en-US" sz="1400"/>
              <a:pPr>
                <a:lnSpc>
                  <a:spcPct val="100000"/>
                </a:lnSpc>
                <a:spcBef>
                  <a:spcPct val="0"/>
                </a:spcBef>
                <a:buSzTx/>
                <a:buFontTx/>
                <a:buNone/>
              </a:pPr>
              <a:t>25</a:t>
            </a:fld>
            <a:endParaRPr lang="en-US" altLang="en-US" sz="1400"/>
          </a:p>
        </p:txBody>
      </p:sp>
      <p:pic>
        <p:nvPicPr>
          <p:cNvPr id="7" name="Picture 4" descr="Image result for rubbing alcohol spray">
            <a:extLst>
              <a:ext uri="{FF2B5EF4-FFF2-40B4-BE49-F238E27FC236}">
                <a16:creationId xmlns:a16="http://schemas.microsoft.com/office/drawing/2014/main" id="{435C47D8-C96C-9047-BB6B-D4FFDA8F9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378" y="3912088"/>
            <a:ext cx="2444262" cy="2444262"/>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a:extLst>
              <a:ext uri="{FF2B5EF4-FFF2-40B4-BE49-F238E27FC236}">
                <a16:creationId xmlns:a16="http://schemas.microsoft.com/office/drawing/2014/main" id="{C090CA54-F8A3-C541-9D4F-A7ABEFF04494}"/>
              </a:ext>
            </a:extLst>
          </p:cNvPr>
          <p:cNvSpPr/>
          <p:nvPr/>
        </p:nvSpPr>
        <p:spPr>
          <a:xfrm>
            <a:off x="6553200" y="3500926"/>
            <a:ext cx="2394440" cy="2745641"/>
          </a:xfrm>
          <a:prstGeom prst="noSmoking">
            <a:avLst>
              <a:gd name="adj" fmla="val 5736"/>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590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5A0-0CB2-7648-A6EF-5977DE138FDA}"/>
              </a:ext>
            </a:extLst>
          </p:cNvPr>
          <p:cNvSpPr>
            <a:spLocks noGrp="1"/>
          </p:cNvSpPr>
          <p:nvPr>
            <p:ph type="title"/>
          </p:nvPr>
        </p:nvSpPr>
        <p:spPr/>
        <p:txBody>
          <a:bodyPr/>
          <a:lstStyle/>
          <a:p>
            <a:r>
              <a:rPr lang="en-US" dirty="0"/>
              <a:t>Prevention: in offices and meeting rooms</a:t>
            </a:r>
          </a:p>
        </p:txBody>
      </p:sp>
      <p:sp>
        <p:nvSpPr>
          <p:cNvPr id="3" name="Content Placeholder 2">
            <a:extLst>
              <a:ext uri="{FF2B5EF4-FFF2-40B4-BE49-F238E27FC236}">
                <a16:creationId xmlns:a16="http://schemas.microsoft.com/office/drawing/2014/main" id="{4985EAA3-2EE4-F646-A588-D29DE5021B21}"/>
              </a:ext>
            </a:extLst>
          </p:cNvPr>
          <p:cNvSpPr>
            <a:spLocks noGrp="1"/>
          </p:cNvSpPr>
          <p:nvPr>
            <p:ph idx="1"/>
          </p:nvPr>
        </p:nvSpPr>
        <p:spPr>
          <a:xfrm>
            <a:off x="457200" y="1600200"/>
            <a:ext cx="5319486" cy="4525963"/>
          </a:xfrm>
        </p:spPr>
        <p:txBody>
          <a:bodyPr/>
          <a:lstStyle/>
          <a:p>
            <a:r>
              <a:rPr lang="en-US" altLang="en-US" sz="3600" dirty="0"/>
              <a:t>Avoid fabric-covered furniture that has many crevices, if replacing purchase plastic or metal items</a:t>
            </a:r>
          </a:p>
          <a:p>
            <a:r>
              <a:rPr lang="en-US" altLang="en-US" sz="3600" dirty="0"/>
              <a:t>Have residents set their belongings in plastic totes during meetings</a:t>
            </a:r>
          </a:p>
          <a:p>
            <a:endParaRPr lang="en-US" dirty="0"/>
          </a:p>
        </p:txBody>
      </p:sp>
      <p:pic>
        <p:nvPicPr>
          <p:cNvPr id="4" name="Picture 1">
            <a:extLst>
              <a:ext uri="{FF2B5EF4-FFF2-40B4-BE49-F238E27FC236}">
                <a16:creationId xmlns:a16="http://schemas.microsoft.com/office/drawing/2014/main" id="{90AEE574-9438-A24C-BF79-1B907950E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6686" y="2721428"/>
            <a:ext cx="2953657" cy="29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567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Protection and Prevention</a:t>
            </a:r>
            <a:br>
              <a:rPr lang="en-US" dirty="0"/>
            </a:br>
            <a:r>
              <a:rPr lang="en-US" sz="3600" dirty="0" err="1"/>
              <a:t>Bedbugs.umn.edu</a:t>
            </a:r>
            <a:endParaRPr lang="en-US" sz="3600" dirty="0"/>
          </a:p>
        </p:txBody>
      </p:sp>
      <p:pic>
        <p:nvPicPr>
          <p:cNvPr id="4" name="Content Placeholder 3" descr="Screen Shot 2014-12-10 at 10.59.23 AM.png"/>
          <p:cNvPicPr>
            <a:picLocks noGrp="1" noChangeAspect="1"/>
          </p:cNvPicPr>
          <p:nvPr>
            <p:ph idx="1"/>
          </p:nvPr>
        </p:nvPicPr>
        <p:blipFill>
          <a:blip r:embed="rId2">
            <a:extLst>
              <a:ext uri="{28A0092B-C50C-407E-A947-70E740481C1C}">
                <a14:useLocalDpi xmlns:a14="http://schemas.microsoft.com/office/drawing/2010/main" val="0"/>
              </a:ext>
            </a:extLst>
          </a:blip>
          <a:srcRect l="-605" r="-605"/>
          <a:stretch>
            <a:fillRect/>
          </a:stretch>
        </p:blipFill>
        <p:spPr>
          <a:xfrm>
            <a:off x="457200" y="1765300"/>
            <a:ext cx="8229600" cy="4954588"/>
          </a:xfrm>
        </p:spPr>
      </p:pic>
    </p:spTree>
    <p:extLst>
      <p:ext uri="{BB962C8B-B14F-4D97-AF65-F5344CB8AC3E}">
        <p14:creationId xmlns:p14="http://schemas.microsoft.com/office/powerpoint/2010/main" val="3592792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a:t>
            </a:r>
            <a:r>
              <a:rPr lang="en-US" sz="3600" dirty="0"/>
              <a:t>– for you and your clients</a:t>
            </a:r>
          </a:p>
        </p:txBody>
      </p:sp>
      <p:pic>
        <p:nvPicPr>
          <p:cNvPr id="5" name="Content Placeholder 4" descr="bed bug mattress.jpg"/>
          <p:cNvPicPr>
            <a:picLocks noGrp="1" noChangeAspect="1"/>
          </p:cNvPicPr>
          <p:nvPr>
            <p:ph sz="half" idx="2"/>
          </p:nvPr>
        </p:nvPicPr>
        <p:blipFill>
          <a:blip r:embed="rId2">
            <a:extLst>
              <a:ext uri="{28A0092B-C50C-407E-A947-70E740481C1C}">
                <a14:useLocalDpi xmlns:a14="http://schemas.microsoft.com/office/drawing/2010/main" val="0"/>
              </a:ext>
            </a:extLst>
          </a:blip>
          <a:srcRect t="-30129" b="-30129"/>
          <a:stretch>
            <a:fillRect/>
          </a:stretch>
        </p:blipFill>
        <p:spPr>
          <a:xfrm>
            <a:off x="973137" y="274638"/>
            <a:ext cx="7197726" cy="7785015"/>
          </a:xfrm>
        </p:spPr>
      </p:pic>
    </p:spTree>
    <p:extLst>
      <p:ext uri="{BB962C8B-B14F-4D97-AF65-F5344CB8AC3E}">
        <p14:creationId xmlns:p14="http://schemas.microsoft.com/office/powerpoint/2010/main" val="3327547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tLang="en-US" dirty="0"/>
              <a:t>Work with Clients</a:t>
            </a:r>
          </a:p>
        </p:txBody>
      </p:sp>
      <p:sp>
        <p:nvSpPr>
          <p:cNvPr id="84994" name="Content Placeholder 2"/>
          <p:cNvSpPr>
            <a:spLocks noGrp="1"/>
          </p:cNvSpPr>
          <p:nvPr>
            <p:ph idx="1"/>
          </p:nvPr>
        </p:nvSpPr>
        <p:spPr>
          <a:xfrm>
            <a:off x="304800" y="1600200"/>
            <a:ext cx="5257800" cy="5029200"/>
          </a:xfrm>
        </p:spPr>
        <p:txBody>
          <a:bodyPr/>
          <a:lstStyle/>
          <a:p>
            <a:pPr marL="0" indent="0"/>
            <a:r>
              <a:rPr lang="en-US" altLang="en-US" sz="2400" dirty="0">
                <a:solidFill>
                  <a:srgbClr val="800000"/>
                </a:solidFill>
              </a:rPr>
              <a:t>Key</a:t>
            </a:r>
            <a:r>
              <a:rPr lang="en-US" altLang="en-US" sz="2400" dirty="0"/>
              <a:t> </a:t>
            </a:r>
            <a:r>
              <a:rPr lang="en-US" altLang="en-US" sz="2400" dirty="0">
                <a:solidFill>
                  <a:srgbClr val="993300"/>
                </a:solidFill>
              </a:rPr>
              <a:t>Messages:</a:t>
            </a:r>
          </a:p>
          <a:p>
            <a:pPr marL="400050" lvl="1" indent="0"/>
            <a:r>
              <a:rPr lang="en-US" altLang="en-US" sz="2000" dirty="0">
                <a:solidFill>
                  <a:srgbClr val="993300"/>
                </a:solidFill>
              </a:rPr>
              <a:t> </a:t>
            </a:r>
            <a:r>
              <a:rPr lang="en-US" altLang="en-US" sz="2000" b="1" dirty="0">
                <a:solidFill>
                  <a:srgbClr val="993300"/>
                </a:solidFill>
              </a:rPr>
              <a:t>Inspect, report, don’t self-treat, don’t throw out furniture or pick up discarded furniture, launder bedding regularly, and vacuum</a:t>
            </a:r>
          </a:p>
          <a:p>
            <a:pPr marL="0" indent="0"/>
            <a:r>
              <a:rPr lang="en-US" altLang="en-US" dirty="0"/>
              <a:t>Classes - Keep it simple.</a:t>
            </a:r>
          </a:p>
          <a:p>
            <a:pPr marL="0" indent="0"/>
            <a:r>
              <a:rPr lang="en-US" altLang="en-US" dirty="0"/>
              <a:t>Posters and brochures –  </a:t>
            </a:r>
            <a:r>
              <a:rPr lang="en-US" altLang="en-US" sz="2400" dirty="0"/>
              <a:t>help ID and encourage reporting</a:t>
            </a:r>
          </a:p>
          <a:p>
            <a:pPr marL="0" indent="0"/>
            <a:r>
              <a:rPr lang="en-US" altLang="en-US" dirty="0"/>
              <a:t>One-on-one intervention – </a:t>
            </a:r>
            <a:r>
              <a:rPr lang="en-US" altLang="en-US" sz="2400" dirty="0"/>
              <a:t>when needed</a:t>
            </a:r>
            <a:endParaRPr lang="en-US" altLang="en-US" sz="3600" dirty="0">
              <a:solidFill>
                <a:srgbClr val="800000"/>
              </a:solidFill>
            </a:endParaRPr>
          </a:p>
          <a:p>
            <a:pPr marL="0" indent="0">
              <a:buNone/>
            </a:pPr>
            <a:endParaRPr lang="en-US" altLang="en-US" sz="1600" dirty="0">
              <a:solidFill>
                <a:srgbClr val="800000"/>
              </a:solidFill>
            </a:endParaRPr>
          </a:p>
          <a:p>
            <a:pPr marL="0" indent="0">
              <a:buNone/>
            </a:pPr>
            <a:r>
              <a:rPr lang="en-US" altLang="en-US" sz="1600" dirty="0">
                <a:solidFill>
                  <a:srgbClr val="800000"/>
                </a:solidFill>
              </a:rPr>
              <a:t>*</a:t>
            </a:r>
            <a:r>
              <a:rPr lang="en-US" altLang="en-US" sz="1600" dirty="0" err="1">
                <a:solidFill>
                  <a:srgbClr val="800000"/>
                </a:solidFill>
              </a:rPr>
              <a:t>StopPests</a:t>
            </a:r>
            <a:r>
              <a:rPr lang="en-US" altLang="en-US" sz="1600" dirty="0">
                <a:solidFill>
                  <a:srgbClr val="800000"/>
                </a:solidFill>
              </a:rPr>
              <a:t> can provide you with good resources and materials for residents</a:t>
            </a:r>
            <a:endParaRPr lang="en-US" altLang="en-US" sz="1100" dirty="0"/>
          </a:p>
        </p:txBody>
      </p:sp>
      <p:sp>
        <p:nvSpPr>
          <p:cNvPr id="849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A46D048-32F2-E649-9734-8E667C6FED8E}" type="slidenum">
              <a:rPr lang="en-US" altLang="en-US" sz="1400"/>
              <a:pPr>
                <a:lnSpc>
                  <a:spcPct val="100000"/>
                </a:lnSpc>
                <a:spcBef>
                  <a:spcPct val="0"/>
                </a:spcBef>
                <a:buSzTx/>
                <a:buFontTx/>
                <a:buNone/>
              </a:pPr>
              <a:t>29</a:t>
            </a:fld>
            <a:endParaRPr lang="en-US" altLang="en-US" sz="1400"/>
          </a:p>
        </p:txBody>
      </p:sp>
      <p:pic>
        <p:nvPicPr>
          <p:cNvPr id="91140" name="Picture 4"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52600"/>
            <a:ext cx="3660775" cy="27432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6"/>
          <p:cNvSpPr txBox="1">
            <a:spLocks noChangeArrowheads="1"/>
          </p:cNvSpPr>
          <p:nvPr/>
        </p:nvSpPr>
        <p:spPr bwMode="auto">
          <a:xfrm>
            <a:off x="5715000" y="4800600"/>
            <a:ext cx="320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dirty="0">
                <a:ea typeface="ＭＳ Ｐゴシック" charset="-128"/>
              </a:rPr>
              <a:t>New York State IPM Program created picture-based, step-by-step bed bug management instructions in English and Spanish for residents. </a:t>
            </a:r>
            <a:r>
              <a:rPr lang="en-US" altLang="en-US" sz="1200" dirty="0" err="1">
                <a:ea typeface="ＭＳ Ｐゴシック" charset="-128"/>
              </a:rPr>
              <a:t>www.nysipm.cornell.edu</a:t>
            </a:r>
            <a:endParaRPr lang="en-US" altLang="en-US" sz="1200" dirty="0">
              <a:ea typeface="ＭＳ Ｐゴシック" charset="-128"/>
            </a:endParaRPr>
          </a:p>
        </p:txBody>
      </p:sp>
    </p:spTree>
    <p:extLst>
      <p:ext uri="{BB962C8B-B14F-4D97-AF65-F5344CB8AC3E}">
        <p14:creationId xmlns:p14="http://schemas.microsoft.com/office/powerpoint/2010/main" val="162630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Myth or Truth?</a:t>
            </a:r>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marL="457200" lvl="0" indent="-457200">
              <a:buFont typeface="+mj-lt"/>
              <a:buAutoNum type="arabicPeriod"/>
            </a:pPr>
            <a:r>
              <a:rPr lang="en-US" dirty="0"/>
              <a:t>Bed bugs carry disease </a:t>
            </a:r>
          </a:p>
          <a:p>
            <a:pPr marL="457200" lvl="0" indent="-457200">
              <a:buFont typeface="+mj-lt"/>
              <a:buAutoNum type="arabicPeriod"/>
            </a:pPr>
            <a:r>
              <a:rPr lang="en-US" dirty="0"/>
              <a:t>I need to throw out my mattress if I see bed bugs</a:t>
            </a:r>
          </a:p>
          <a:p>
            <a:pPr marL="457200" lvl="0" indent="-457200">
              <a:buFont typeface="+mj-lt"/>
              <a:buAutoNum type="arabicPeriod"/>
            </a:pPr>
            <a:r>
              <a:rPr lang="en-US" dirty="0"/>
              <a:t>Putting my mattress in cold or sun will kill bed bugs </a:t>
            </a:r>
          </a:p>
          <a:p>
            <a:pPr marL="457200" lvl="0" indent="-457200">
              <a:buFont typeface="+mj-lt"/>
              <a:buAutoNum type="arabicPeriod"/>
            </a:pPr>
            <a:r>
              <a:rPr lang="en-US" dirty="0"/>
              <a:t>Bed bugs are too small to see</a:t>
            </a:r>
          </a:p>
          <a:p>
            <a:pPr marL="457200" lvl="0" indent="-457200">
              <a:buFont typeface="+mj-lt"/>
              <a:buAutoNum type="arabicPeriod"/>
            </a:pPr>
            <a:r>
              <a:rPr lang="en-US" dirty="0"/>
              <a:t>Bed bugs eat left over food</a:t>
            </a:r>
          </a:p>
          <a:p>
            <a:pPr marL="457200" lvl="0" indent="-457200">
              <a:buFont typeface="+mj-lt"/>
              <a:buAutoNum type="arabicPeriod"/>
            </a:pPr>
            <a:r>
              <a:rPr lang="en-US" dirty="0"/>
              <a:t>Bed bugs can fly </a:t>
            </a:r>
          </a:p>
          <a:p>
            <a:pPr marL="457200" lvl="0" indent="-457200">
              <a:buFont typeface="+mj-lt"/>
              <a:buAutoNum type="arabicPeriod"/>
            </a:pPr>
            <a:r>
              <a:rPr lang="en-US" dirty="0"/>
              <a:t>Boric acid kills bed bugs </a:t>
            </a:r>
          </a:p>
          <a:p>
            <a:pPr marL="457200" lvl="0" indent="-457200">
              <a:buFont typeface="+mj-lt"/>
              <a:buAutoNum type="arabicPeriod"/>
            </a:pPr>
            <a:r>
              <a:rPr lang="en-US" dirty="0"/>
              <a:t>Turning up my thermostat to super heat my apartment will kill bed bugs </a:t>
            </a:r>
          </a:p>
          <a:p>
            <a:pPr marL="457200" lvl="0" indent="-457200">
              <a:buFont typeface="+mj-lt"/>
              <a:buAutoNum type="arabicPeriod"/>
            </a:pPr>
            <a:r>
              <a:rPr lang="en-US" dirty="0"/>
              <a:t>I can handle bed bugs on my own, and buy pesticides or use products that work </a:t>
            </a:r>
          </a:p>
        </p:txBody>
      </p:sp>
      <p:cxnSp>
        <p:nvCxnSpPr>
          <p:cNvPr id="7" name="Straight Connector 6"/>
          <p:cNvCxnSpPr/>
          <p:nvPr/>
        </p:nvCxnSpPr>
        <p:spPr>
          <a:xfrm>
            <a:off x="582706" y="18975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35106" y="2288988"/>
            <a:ext cx="734807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7389" y="2722282"/>
            <a:ext cx="72703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78753" y="3215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78753" y="3678517"/>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82706" y="411181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5106" y="45899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8753" y="5038164"/>
            <a:ext cx="59286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17389" y="5441576"/>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7389" y="5859929"/>
            <a:ext cx="750943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78753" y="6263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77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algn="ctr"/>
            <a:r>
              <a:rPr lang="en-US" altLang="en-US" sz="4800" dirty="0"/>
              <a:t>Work with Clients</a:t>
            </a:r>
          </a:p>
        </p:txBody>
      </p:sp>
      <p:sp>
        <p:nvSpPr>
          <p:cNvPr id="86018" name="Content Placeholder 2"/>
          <p:cNvSpPr txBox="1">
            <a:spLocks/>
          </p:cNvSpPr>
          <p:nvPr/>
        </p:nvSpPr>
        <p:spPr bwMode="auto">
          <a:xfrm>
            <a:off x="914400" y="1644650"/>
            <a:ext cx="81549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400" dirty="0"/>
              <a:t>Clutter is the biggest customer-oriented challenge in treating bed bugs</a:t>
            </a:r>
          </a:p>
          <a:p>
            <a:r>
              <a:rPr lang="en-US" altLang="en-US" sz="2400" dirty="0"/>
              <a:t>See </a:t>
            </a:r>
            <a:r>
              <a:rPr lang="en-US" altLang="en-US" sz="2400" dirty="0" err="1"/>
              <a:t>stoppests.org</a:t>
            </a:r>
            <a:r>
              <a:rPr lang="en-US" altLang="en-US" sz="2400" dirty="0"/>
              <a:t> for resources and training on hoarding intervention </a:t>
            </a:r>
          </a:p>
          <a:p>
            <a:endParaRPr lang="en-US" altLang="en-US" sz="2400" dirty="0"/>
          </a:p>
        </p:txBody>
      </p:sp>
      <p:pic>
        <p:nvPicPr>
          <p:cNvPr id="829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136900"/>
            <a:ext cx="6099175" cy="3429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077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85800" y="304800"/>
            <a:ext cx="8458200" cy="990600"/>
          </a:xfrm>
        </p:spPr>
        <p:txBody>
          <a:bodyPr/>
          <a:lstStyle/>
          <a:p>
            <a:r>
              <a:rPr lang="en-US" altLang="en-US" dirty="0"/>
              <a:t>Clutter image rating scale </a:t>
            </a:r>
            <a:r>
              <a:rPr lang="en-US" altLang="en-US" sz="1800" dirty="0"/>
              <a:t>found in </a:t>
            </a:r>
            <a:r>
              <a:rPr lang="en-US" altLang="en-US" sz="2800" u="sng" dirty="0"/>
              <a:t>Compulsive Hoarding and Acquiring Workbook</a:t>
            </a:r>
          </a:p>
        </p:txBody>
      </p:sp>
      <p:sp>
        <p:nvSpPr>
          <p:cNvPr id="880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AB7DC9F-8816-5249-B515-512A714B38C1}" type="slidenum">
              <a:rPr lang="en-US" altLang="en-US" sz="1400"/>
              <a:pPr>
                <a:lnSpc>
                  <a:spcPct val="100000"/>
                </a:lnSpc>
                <a:spcBef>
                  <a:spcPct val="0"/>
                </a:spcBef>
                <a:buSzTx/>
                <a:buFontTx/>
                <a:buNone/>
              </a:pPr>
              <a:t>31</a:t>
            </a:fld>
            <a:endParaRPr lang="en-US" altLang="en-US" sz="1400"/>
          </a:p>
        </p:txBody>
      </p:sp>
      <p:pic>
        <p:nvPicPr>
          <p:cNvPr id="88067" name="Picture 5" descr="CIR Bedroom.jpg"/>
          <p:cNvPicPr>
            <a:picLocks noChangeAspect="1"/>
          </p:cNvPicPr>
          <p:nvPr/>
        </p:nvPicPr>
        <p:blipFill>
          <a:blip r:embed="rId4">
            <a:extLst>
              <a:ext uri="{28A0092B-C50C-407E-A947-70E740481C1C}">
                <a14:useLocalDpi xmlns:a14="http://schemas.microsoft.com/office/drawing/2010/main" val="0"/>
              </a:ext>
            </a:extLst>
          </a:blip>
          <a:srcRect r="33736" b="55664"/>
          <a:stretch>
            <a:fillRect/>
          </a:stretch>
        </p:blipFill>
        <p:spPr bwMode="auto">
          <a:xfrm>
            <a:off x="609600" y="3733800"/>
            <a:ext cx="8382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Content Placeholder 2"/>
          <p:cNvSpPr>
            <a:spLocks noGrp="1"/>
          </p:cNvSpPr>
          <p:nvPr>
            <p:ph idx="1"/>
          </p:nvPr>
        </p:nvSpPr>
        <p:spPr>
          <a:xfrm>
            <a:off x="685800" y="1905000"/>
            <a:ext cx="7772400" cy="1828800"/>
          </a:xfrm>
        </p:spPr>
        <p:txBody>
          <a:bodyPr/>
          <a:lstStyle/>
          <a:p>
            <a:r>
              <a:rPr lang="en-US" altLang="en-US"/>
              <a:t>If preparation is required, communicate expectations to the resident using a visual rating scale</a:t>
            </a:r>
          </a:p>
          <a:p>
            <a:pPr lvl="1"/>
            <a:endParaRPr lang="en-US" altLang="en-US"/>
          </a:p>
        </p:txBody>
      </p:sp>
    </p:spTree>
    <p:extLst>
      <p:ext uri="{BB962C8B-B14F-4D97-AF65-F5344CB8AC3E}">
        <p14:creationId xmlns:p14="http://schemas.microsoft.com/office/powerpoint/2010/main" val="3430941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76200"/>
            <a:ext cx="8540750" cy="1500188"/>
          </a:xfrm>
        </p:spPr>
        <p:txBody>
          <a:bodyPr>
            <a:normAutofit fontScale="90000"/>
          </a:bodyPr>
          <a:lstStyle/>
          <a:p>
            <a:pPr eaLnBrk="1" hangingPunct="1">
              <a:defRPr/>
            </a:pPr>
            <a:r>
              <a:rPr lang="en-US" sz="4800" dirty="0">
                <a:solidFill>
                  <a:srgbClr val="993300"/>
                </a:solidFill>
              </a:rPr>
              <a:t>Consider resident capabilities and preparation options</a:t>
            </a:r>
          </a:p>
        </p:txBody>
      </p:sp>
      <p:sp>
        <p:nvSpPr>
          <p:cNvPr id="3" name="Content Placeholder 2"/>
          <p:cNvSpPr>
            <a:spLocks noGrp="1"/>
          </p:cNvSpPr>
          <p:nvPr>
            <p:ph sz="half" idx="4294967295"/>
          </p:nvPr>
        </p:nvSpPr>
        <p:spPr>
          <a:xfrm>
            <a:off x="481013" y="1689100"/>
            <a:ext cx="4518025" cy="4065588"/>
          </a:xfrm>
        </p:spPr>
        <p:txBody>
          <a:bodyPr/>
          <a:lstStyle/>
          <a:p>
            <a:pPr eaLnBrk="1" hangingPunct="1"/>
            <a:r>
              <a:rPr lang="en-US" altLang="en-US" sz="2800" dirty="0"/>
              <a:t>Minimal prep is preferred</a:t>
            </a:r>
          </a:p>
          <a:p>
            <a:pPr lvl="1" eaLnBrk="1" hangingPunct="1"/>
            <a:r>
              <a:rPr lang="en-US" altLang="en-US" sz="2400" dirty="0"/>
              <a:t>avoid moving furniture and bed bugs</a:t>
            </a:r>
          </a:p>
          <a:p>
            <a:pPr lvl="1" eaLnBrk="1" hangingPunct="1"/>
            <a:r>
              <a:rPr lang="en-US" altLang="en-US" sz="2400" dirty="0"/>
              <a:t>low and moderate infestations less laundry </a:t>
            </a:r>
          </a:p>
          <a:p>
            <a:pPr lvl="1" eaLnBrk="1" hangingPunct="1"/>
            <a:r>
              <a:rPr lang="en-US" altLang="en-US" sz="2400" dirty="0"/>
              <a:t>PMP guides customers on how to handle clothing, curtains, etc. after inspection</a:t>
            </a:r>
          </a:p>
          <a:p>
            <a:pPr lvl="1" eaLnBrk="1" hangingPunct="1"/>
            <a:endParaRPr lang="en-US" altLang="en-US" sz="2400" dirty="0">
              <a:solidFill>
                <a:srgbClr val="993300"/>
              </a:solidFill>
            </a:endParaRPr>
          </a:p>
        </p:txBody>
      </p:sp>
      <p:pic>
        <p:nvPicPr>
          <p:cNvPr id="6" name="Picture 5" descr="IMG_6127.JPG"/>
          <p:cNvPicPr>
            <a:picLocks noChangeAspect="1"/>
          </p:cNvPicPr>
          <p:nvPr/>
        </p:nvPicPr>
        <p:blipFill>
          <a:blip r:embed="rId3">
            <a:extLst>
              <a:ext uri="{28A0092B-C50C-407E-A947-70E740481C1C}">
                <a14:useLocalDpi xmlns:a14="http://schemas.microsoft.com/office/drawing/2010/main" val="0"/>
              </a:ext>
            </a:extLst>
          </a:blip>
          <a:srcRect l="42500" r="4167"/>
          <a:stretch>
            <a:fillRect/>
          </a:stretch>
        </p:blipFill>
        <p:spPr bwMode="auto">
          <a:xfrm>
            <a:off x="5040313" y="1676400"/>
            <a:ext cx="3962400" cy="4953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035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685800" y="484188"/>
            <a:ext cx="8369300" cy="963612"/>
          </a:xfrm>
        </p:spPr>
        <p:txBody>
          <a:bodyPr/>
          <a:lstStyle/>
          <a:p>
            <a:pPr eaLnBrk="1" hangingPunct="1"/>
            <a:r>
              <a:rPr lang="en-US" altLang="en-US" dirty="0"/>
              <a:t>Why do some people ignore/hide bed bug infestation?</a:t>
            </a:r>
          </a:p>
        </p:txBody>
      </p:sp>
      <p:sp>
        <p:nvSpPr>
          <p:cNvPr id="3" name="Content Placeholder 2"/>
          <p:cNvSpPr>
            <a:spLocks noGrp="1"/>
          </p:cNvSpPr>
          <p:nvPr>
            <p:ph idx="1"/>
          </p:nvPr>
        </p:nvSpPr>
        <p:spPr>
          <a:xfrm>
            <a:off x="685800" y="1609725"/>
            <a:ext cx="4375150" cy="4268788"/>
          </a:xfrm>
        </p:spPr>
        <p:txBody>
          <a:bodyPr/>
          <a:lstStyle/>
          <a:p>
            <a:pPr eaLnBrk="1" hangingPunct="1">
              <a:defRPr/>
            </a:pPr>
            <a:r>
              <a:rPr lang="en-US" altLang="en-US" sz="2800" dirty="0"/>
              <a:t>They are afraid they will be charged $ or evicted</a:t>
            </a:r>
          </a:p>
          <a:p>
            <a:pPr eaLnBrk="1" hangingPunct="1">
              <a:defRPr/>
            </a:pPr>
            <a:r>
              <a:rPr lang="en-US" altLang="en-US" sz="2800" dirty="0"/>
              <a:t>Are embarrassed to complain</a:t>
            </a:r>
          </a:p>
          <a:p>
            <a:pPr eaLnBrk="1" hangingPunct="1">
              <a:defRPr/>
            </a:pPr>
            <a:r>
              <a:rPr lang="en-US" altLang="en-US" sz="2800" dirty="0"/>
              <a:t>Are unaware of the signs</a:t>
            </a:r>
          </a:p>
          <a:p>
            <a:pPr eaLnBrk="1" hangingPunct="1">
              <a:defRPr/>
            </a:pPr>
            <a:r>
              <a:rPr lang="en-US" altLang="en-US" sz="2800" dirty="0"/>
              <a:t>May not react to bites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8765" b="18889"/>
          <a:stretch/>
        </p:blipFill>
        <p:spPr>
          <a:xfrm>
            <a:off x="5257800" y="1782308"/>
            <a:ext cx="3797300" cy="5055372"/>
          </a:xfrm>
          <a:prstGeom prst="rect">
            <a:avLst/>
          </a:prstGeom>
        </p:spPr>
      </p:pic>
      <p:sp>
        <p:nvSpPr>
          <p:cNvPr id="5" name="TextBox 4"/>
          <p:cNvSpPr txBox="1"/>
          <p:nvPr/>
        </p:nvSpPr>
        <p:spPr>
          <a:xfrm>
            <a:off x="3641090" y="5797522"/>
            <a:ext cx="1631950" cy="830997"/>
          </a:xfrm>
          <a:prstGeom prst="rect">
            <a:avLst/>
          </a:prstGeom>
          <a:noFill/>
        </p:spPr>
        <p:txBody>
          <a:bodyPr wrap="square" rtlCol="0">
            <a:spAutoFit/>
          </a:bodyPr>
          <a:lstStyle/>
          <a:p>
            <a:pPr algn="r"/>
            <a:r>
              <a:rPr lang="en-US" sz="1600" dirty="0">
                <a:solidFill>
                  <a:srgbClr val="993300"/>
                </a:solidFill>
              </a:rPr>
              <a:t>Use monitors and proactive inspection!</a:t>
            </a:r>
          </a:p>
        </p:txBody>
      </p:sp>
      <p:cxnSp>
        <p:nvCxnSpPr>
          <p:cNvPr id="7" name="Straight Arrow Connector 6"/>
          <p:cNvCxnSpPr/>
          <p:nvPr/>
        </p:nvCxnSpPr>
        <p:spPr>
          <a:xfrm flipV="1">
            <a:off x="5273040" y="5562600"/>
            <a:ext cx="1203960" cy="31591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01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descr="Volcano at an angle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984" y="4807150"/>
            <a:ext cx="173196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altLang="en-US"/>
              <a:t>Bed bug monitors</a:t>
            </a:r>
          </a:p>
        </p:txBody>
      </p:sp>
      <p:sp>
        <p:nvSpPr>
          <p:cNvPr id="66563" name="Content Placeholder 2"/>
          <p:cNvSpPr>
            <a:spLocks noGrp="1"/>
          </p:cNvSpPr>
          <p:nvPr>
            <p:ph idx="1"/>
          </p:nvPr>
        </p:nvSpPr>
        <p:spPr>
          <a:xfrm>
            <a:off x="76200" y="1600200"/>
            <a:ext cx="4885532" cy="4244975"/>
          </a:xfrm>
        </p:spPr>
        <p:txBody>
          <a:bodyPr/>
          <a:lstStyle/>
          <a:p>
            <a:r>
              <a:rPr lang="en-US" altLang="en-US" sz="2800" dirty="0"/>
              <a:t>Interceptors can detect up to 95% of infestations</a:t>
            </a:r>
          </a:p>
          <a:p>
            <a:r>
              <a:rPr lang="en-US" altLang="en-US" sz="2800" dirty="0"/>
              <a:t>Trap and kill bed bugs</a:t>
            </a:r>
          </a:p>
          <a:p>
            <a:r>
              <a:rPr lang="en-US" altLang="en-US" sz="2800" dirty="0"/>
              <a:t>Determine how bad the infestation is</a:t>
            </a:r>
          </a:p>
          <a:p>
            <a:r>
              <a:rPr lang="en-US" altLang="en-US" sz="2800" dirty="0"/>
              <a:t>Two types</a:t>
            </a:r>
            <a:endParaRPr lang="en-US" altLang="en-US" dirty="0"/>
          </a:p>
          <a:p>
            <a:pPr lvl="1"/>
            <a:r>
              <a:rPr lang="en-US" altLang="en-US" sz="2400" dirty="0"/>
              <a:t>Passive</a:t>
            </a:r>
          </a:p>
          <a:p>
            <a:pPr lvl="1"/>
            <a:r>
              <a:rPr lang="en-US" altLang="en-US" sz="2400" dirty="0"/>
              <a:t>Active</a:t>
            </a:r>
          </a:p>
        </p:txBody>
      </p:sp>
      <p:sp>
        <p:nvSpPr>
          <p:cNvPr id="665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E1EAA1C-6EAC-F644-A400-CFCE8D57D893}" type="slidenum">
              <a:rPr lang="en-US" altLang="en-US" sz="1400"/>
              <a:pPr>
                <a:lnSpc>
                  <a:spcPct val="100000"/>
                </a:lnSpc>
                <a:spcBef>
                  <a:spcPct val="0"/>
                </a:spcBef>
                <a:buSzTx/>
                <a:buFontTx/>
                <a:buNone/>
              </a:pPr>
              <a:t>34</a:t>
            </a:fld>
            <a:endParaRPr lang="en-US" altLang="en-US" sz="1400"/>
          </a:p>
        </p:txBody>
      </p:sp>
      <p:sp>
        <p:nvSpPr>
          <p:cNvPr id="66566" name="Text Box 35"/>
          <p:cNvSpPr txBox="1">
            <a:spLocks noChangeArrowheads="1"/>
          </p:cNvSpPr>
          <p:nvPr/>
        </p:nvSpPr>
        <p:spPr bwMode="auto">
          <a:xfrm>
            <a:off x="4362133" y="3761694"/>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600" dirty="0"/>
              <a:t>Passive, moat-style interceptor (</a:t>
            </a:r>
            <a:r>
              <a:rPr lang="en-US" altLang="en-US" sz="1600" dirty="0" err="1"/>
              <a:t>ClimbUp</a:t>
            </a:r>
            <a:r>
              <a:rPr lang="en-US" altLang="en-US" sz="1600" dirty="0"/>
              <a:t>)</a:t>
            </a:r>
          </a:p>
        </p:txBody>
      </p:sp>
      <p:sp>
        <p:nvSpPr>
          <p:cNvPr id="66567" name="Picture 1" descr="Screen Shot 2016-10-14 at 2.43.56 PM.png"/>
          <p:cNvSpPr>
            <a:spLocks noChangeAspect="1"/>
          </p:cNvSpPr>
          <p:nvPr/>
        </p:nvSpPr>
        <p:spPr bwMode="auto">
          <a:xfrm>
            <a:off x="6781800" y="3276600"/>
            <a:ext cx="2236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8" name="Picture 7" descr="Volcano at an angle copy.jpg"/>
          <p:cNvSpPr>
            <a:spLocks noChangeAspect="1"/>
          </p:cNvSpPr>
          <p:nvPr/>
        </p:nvSpPr>
        <p:spPr bwMode="auto">
          <a:xfrm>
            <a:off x="228600" y="47244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9" name="TextBox 8"/>
          <p:cNvSpPr txBox="1">
            <a:spLocks noChangeArrowheads="1"/>
          </p:cNvSpPr>
          <p:nvPr/>
        </p:nvSpPr>
        <p:spPr bwMode="auto">
          <a:xfrm>
            <a:off x="1451372" y="6258560"/>
            <a:ext cx="3867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600" dirty="0">
                <a:ea typeface="ＭＳ Ｐゴシック" charset="-128"/>
              </a:rPr>
              <a:t>Active monitor, Includes lure (</a:t>
            </a:r>
            <a:r>
              <a:rPr lang="en-US" altLang="en-US" sz="1600" dirty="0" err="1">
                <a:ea typeface="ＭＳ Ｐゴシック" charset="-128"/>
              </a:rPr>
              <a:t>SenSci</a:t>
            </a:r>
            <a:r>
              <a:rPr lang="en-US" altLang="en-US" sz="1600" dirty="0">
                <a:ea typeface="ＭＳ Ｐゴシック" charset="-128"/>
              </a:rPr>
              <a:t> </a:t>
            </a:r>
            <a:r>
              <a:rPr lang="en-US" altLang="en-US" sz="1600" dirty="0" err="1">
                <a:ea typeface="ＭＳ Ｐゴシック" charset="-128"/>
              </a:rPr>
              <a:t>Activ</a:t>
            </a:r>
            <a:r>
              <a:rPr lang="en-US" altLang="en-US" sz="1600" dirty="0">
                <a:ea typeface="ＭＳ Ｐゴシック" charset="-128"/>
              </a:rPr>
              <a:t> Volcano)</a:t>
            </a:r>
          </a:p>
        </p:txBody>
      </p:sp>
      <p:sp>
        <p:nvSpPr>
          <p:cNvPr id="66570" name="Text Box 35"/>
          <p:cNvSpPr txBox="1">
            <a:spLocks noChangeArrowheads="1"/>
          </p:cNvSpPr>
          <p:nvPr/>
        </p:nvSpPr>
        <p:spPr bwMode="auto">
          <a:xfrm>
            <a:off x="6627813" y="3712871"/>
            <a:ext cx="2819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400" dirty="0"/>
              <a:t>Passive, moat-style DIY interceptor from University of Florida/ IFAS Extension</a:t>
            </a:r>
          </a:p>
        </p:txBody>
      </p:sp>
      <p:pic>
        <p:nvPicPr>
          <p:cNvPr id="70667" name="Picture 1" descr="http://www.bedbugcentral.com/images/products/climbup.jpg"/>
          <p:cNvPicPr>
            <a:picLocks noChangeAspect="1" noChangeArrowheads="1"/>
          </p:cNvPicPr>
          <p:nvPr/>
        </p:nvPicPr>
        <p:blipFill>
          <a:blip r:embed="rId5">
            <a:extLst>
              <a:ext uri="{28A0092B-C50C-407E-A947-70E740481C1C}">
                <a14:useLocalDpi xmlns:a14="http://schemas.microsoft.com/office/drawing/2010/main" val="0"/>
              </a:ext>
            </a:extLst>
          </a:blip>
          <a:srcRect b="23808"/>
          <a:stretch>
            <a:fillRect/>
          </a:stretch>
        </p:blipFill>
        <p:spPr bwMode="auto">
          <a:xfrm>
            <a:off x="4267200" y="2152440"/>
            <a:ext cx="2360613" cy="15113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70668" name="Picture 1" descr="Screen Shot 2016-10-14 at 2.43.5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143132"/>
            <a:ext cx="2029928" cy="152060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4" name="Picture 3" descr="IMG_2047 (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8732" y="4563462"/>
            <a:ext cx="1771650" cy="16021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6" name="Picture 6" descr="Verifi-bed-bug-detector-inspection.jpg"/>
          <p:cNvPicPr>
            <a:picLocks noChangeAspect="1"/>
          </p:cNvPicPr>
          <p:nvPr/>
        </p:nvPicPr>
        <p:blipFill>
          <a:blip r:embed="rId8">
            <a:extLst>
              <a:ext uri="{28A0092B-C50C-407E-A947-70E740481C1C}">
                <a14:useLocalDpi xmlns:a14="http://schemas.microsoft.com/office/drawing/2010/main" val="0"/>
              </a:ext>
            </a:extLst>
          </a:blip>
          <a:srcRect l="24445" t="39583" r="32222"/>
          <a:stretch>
            <a:fillRect/>
          </a:stretch>
        </p:blipFill>
        <p:spPr bwMode="auto">
          <a:xfrm>
            <a:off x="6399128" y="4563462"/>
            <a:ext cx="1830472" cy="170123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18" name="Text Box 35"/>
          <p:cNvSpPr txBox="1">
            <a:spLocks noChangeArrowheads="1"/>
          </p:cNvSpPr>
          <p:nvPr/>
        </p:nvSpPr>
        <p:spPr bwMode="auto">
          <a:xfrm>
            <a:off x="6038850" y="6278880"/>
            <a:ext cx="270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400" dirty="0">
                <a:ea typeface="Osaka" charset="-128"/>
              </a:rPr>
              <a:t>Active monitor, plug-in trap, good for vacant units (</a:t>
            </a:r>
            <a:r>
              <a:rPr lang="en-US" altLang="en-US" sz="1400" dirty="0" err="1">
                <a:ea typeface="Osaka" charset="-128"/>
              </a:rPr>
              <a:t>verifi</a:t>
            </a:r>
            <a:r>
              <a:rPr lang="en-US" altLang="en-US" sz="1400" dirty="0">
                <a:ea typeface="Osaka" charset="-128"/>
              </a:rPr>
              <a:t>)</a:t>
            </a:r>
          </a:p>
        </p:txBody>
      </p:sp>
    </p:spTree>
    <p:extLst>
      <p:ext uri="{BB962C8B-B14F-4D97-AF65-F5344CB8AC3E}">
        <p14:creationId xmlns:p14="http://schemas.microsoft.com/office/powerpoint/2010/main" val="2885802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460500"/>
            <a:ext cx="8128000" cy="5397500"/>
          </a:xfrm>
          <a:prstGeom prst="rect">
            <a:avLst/>
          </a:prstGeom>
        </p:spPr>
      </p:pic>
      <p:sp>
        <p:nvSpPr>
          <p:cNvPr id="3" name="Title 2"/>
          <p:cNvSpPr>
            <a:spLocks noGrp="1"/>
          </p:cNvSpPr>
          <p:nvPr>
            <p:ph type="title"/>
          </p:nvPr>
        </p:nvSpPr>
        <p:spPr/>
        <p:txBody>
          <a:bodyPr/>
          <a:lstStyle/>
          <a:p>
            <a:r>
              <a:rPr lang="en-US" dirty="0"/>
              <a:t>Passive Monitor</a:t>
            </a:r>
            <a:br>
              <a:rPr lang="en-US" dirty="0"/>
            </a:br>
            <a:r>
              <a:rPr lang="en-US" sz="2400" dirty="0"/>
              <a:t>(Susan McKnight’s </a:t>
            </a:r>
            <a:r>
              <a:rPr lang="en-US" sz="2400" dirty="0" err="1"/>
              <a:t>ClimbUp</a:t>
            </a:r>
            <a:r>
              <a:rPr lang="en-US" sz="2400" dirty="0"/>
              <a:t> Interceptor) </a:t>
            </a:r>
          </a:p>
        </p:txBody>
      </p:sp>
      <p:sp>
        <p:nvSpPr>
          <p:cNvPr id="4" name="TextBox 3"/>
          <p:cNvSpPr txBox="1"/>
          <p:nvPr/>
        </p:nvSpPr>
        <p:spPr>
          <a:xfrm>
            <a:off x="714375" y="5826125"/>
            <a:ext cx="2603500" cy="646331"/>
          </a:xfrm>
          <a:prstGeom prst="rect">
            <a:avLst/>
          </a:prstGeom>
          <a:noFill/>
        </p:spPr>
        <p:txBody>
          <a:bodyPr wrap="square" rtlCol="0">
            <a:spAutoFit/>
          </a:bodyPr>
          <a:lstStyle/>
          <a:p>
            <a:r>
              <a:rPr lang="en-US" b="1" i="1" dirty="0">
                <a:solidFill>
                  <a:schemeClr val="bg1"/>
                </a:solidFill>
              </a:rPr>
              <a:t>Photo from </a:t>
            </a:r>
            <a:r>
              <a:rPr lang="en-US" b="1" i="1" dirty="0" err="1">
                <a:solidFill>
                  <a:schemeClr val="bg1"/>
                </a:solidFill>
              </a:rPr>
              <a:t>bedbugcentral.com</a:t>
            </a:r>
            <a:endParaRPr lang="en-US" b="1" i="1" dirty="0">
              <a:solidFill>
                <a:schemeClr val="bg1"/>
              </a:solidFill>
            </a:endParaRPr>
          </a:p>
        </p:txBody>
      </p:sp>
    </p:spTree>
    <p:extLst>
      <p:ext uri="{BB962C8B-B14F-4D97-AF65-F5344CB8AC3E}">
        <p14:creationId xmlns:p14="http://schemas.microsoft.com/office/powerpoint/2010/main" val="4021577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t>Inspection</a:t>
            </a:r>
          </a:p>
        </p:txBody>
      </p:sp>
      <p:sp>
        <p:nvSpPr>
          <p:cNvPr id="686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B7E0B27-0E39-0047-8879-B41F2D9EC784}" type="slidenum">
              <a:rPr lang="en-US" altLang="en-US" sz="1400"/>
              <a:pPr>
                <a:lnSpc>
                  <a:spcPct val="100000"/>
                </a:lnSpc>
                <a:spcBef>
                  <a:spcPct val="0"/>
                </a:spcBef>
                <a:buSzTx/>
                <a:buFontTx/>
                <a:buNone/>
              </a:pPr>
              <a:t>36</a:t>
            </a:fld>
            <a:endParaRPr lang="en-US" altLang="en-US" sz="1400"/>
          </a:p>
        </p:txBody>
      </p:sp>
      <p:sp>
        <p:nvSpPr>
          <p:cNvPr id="68612" name="Rectangle 4"/>
          <p:cNvSpPr txBox="1">
            <a:spLocks noChangeArrowheads="1"/>
          </p:cNvSpPr>
          <p:nvPr/>
        </p:nvSpPr>
        <p:spPr bwMode="auto">
          <a:xfrm>
            <a:off x="304800" y="2336800"/>
            <a:ext cx="5410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800" dirty="0"/>
              <a:t>Two types</a:t>
            </a:r>
          </a:p>
          <a:p>
            <a:pPr lvl="1">
              <a:lnSpc>
                <a:spcPct val="90000"/>
              </a:lnSpc>
              <a:spcBef>
                <a:spcPct val="30000"/>
              </a:spcBef>
              <a:buSzPct val="80000"/>
              <a:buFontTx/>
              <a:buChar char="•"/>
            </a:pPr>
            <a:r>
              <a:rPr lang="en-US" altLang="en-US" dirty="0"/>
              <a:t>Visual – </a:t>
            </a:r>
            <a:r>
              <a:rPr lang="en-US" altLang="en-US" sz="1600" dirty="0"/>
              <a:t>always use a flashlight!</a:t>
            </a:r>
            <a:endParaRPr lang="en-US" altLang="en-US" dirty="0"/>
          </a:p>
          <a:p>
            <a:pPr lvl="1">
              <a:lnSpc>
                <a:spcPct val="90000"/>
              </a:lnSpc>
              <a:spcBef>
                <a:spcPct val="30000"/>
              </a:spcBef>
              <a:buSzPct val="80000"/>
              <a:buFontTx/>
              <a:buChar char="•"/>
            </a:pPr>
            <a:r>
              <a:rPr lang="en-US" altLang="en-US" dirty="0"/>
              <a:t>Scent detecting canine</a:t>
            </a:r>
          </a:p>
          <a:p>
            <a:r>
              <a:rPr lang="en-US" altLang="en-US" sz="2800" dirty="0"/>
              <a:t>If bed bugs are found, inspect and place monitors in all adjacent units and across the hall.</a:t>
            </a:r>
          </a:p>
          <a:p>
            <a:pPr>
              <a:buFontTx/>
              <a:buNone/>
            </a:pPr>
            <a:endParaRPr lang="en-US" altLang="en-US" sz="2800" dirty="0"/>
          </a:p>
        </p:txBody>
      </p:sp>
      <p:sp>
        <p:nvSpPr>
          <p:cNvPr id="68613" name="Picture 4" descr="bed bug inspection.jpg"/>
          <p:cNvSpPr>
            <a:spLocks noChangeAspect="1"/>
          </p:cNvSpPr>
          <p:nvPr/>
        </p:nvSpPr>
        <p:spPr bwMode="auto">
          <a:xfrm>
            <a:off x="6019800" y="1905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 name="Right Arrow 5"/>
          <p:cNvSpPr>
            <a:spLocks noChangeArrowheads="1"/>
          </p:cNvSpPr>
          <p:nvPr/>
        </p:nvSpPr>
        <p:spPr bwMode="auto">
          <a:xfrm>
            <a:off x="4724400" y="2133600"/>
            <a:ext cx="1130300" cy="484188"/>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pic>
        <p:nvPicPr>
          <p:cNvPr id="62472" name="Picture 2" descr="bed bug inspection.jpg"/>
          <p:cNvPicPr>
            <a:picLocks noChangeAspect="1"/>
          </p:cNvPicPr>
          <p:nvPr/>
        </p:nvPicPr>
        <p:blipFill rotWithShape="1">
          <a:blip r:embed="rId4">
            <a:extLst>
              <a:ext uri="{28A0092B-C50C-407E-A947-70E740481C1C}">
                <a14:useLocalDpi xmlns:a14="http://schemas.microsoft.com/office/drawing/2010/main" val="0"/>
              </a:ext>
            </a:extLst>
          </a:blip>
          <a:srcRect r="-444" b="14749"/>
          <a:stretch/>
        </p:blipFill>
        <p:spPr bwMode="auto">
          <a:xfrm>
            <a:off x="5956300" y="2006600"/>
            <a:ext cx="2870200" cy="324805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14590" y="4648200"/>
            <a:ext cx="1219200" cy="200055"/>
          </a:xfrm>
          <a:prstGeom prst="rect">
            <a:avLst/>
          </a:prstGeom>
          <a:noFill/>
        </p:spPr>
        <p:txBody>
          <a:bodyPr wrap="square" rtlCol="0">
            <a:spAutoFit/>
          </a:bodyPr>
          <a:lstStyle/>
          <a:p>
            <a:r>
              <a:rPr lang="en-US" sz="700" dirty="0"/>
              <a:t>Photo: Susannah Reese</a:t>
            </a:r>
          </a:p>
        </p:txBody>
      </p:sp>
    </p:spTree>
    <p:extLst>
      <p:ext uri="{BB962C8B-B14F-4D97-AF65-F5344CB8AC3E}">
        <p14:creationId xmlns:p14="http://schemas.microsoft.com/office/powerpoint/2010/main" val="559853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EEB1E0-EF97-6846-B7F3-579A60EE10F9}" type="slidenum">
              <a:rPr lang="en-US" sz="1400">
                <a:ea typeface="Osaka" charset="0"/>
                <a:cs typeface="Osaka" charset="0"/>
              </a:rPr>
              <a:pPr/>
              <a:t>37</a:t>
            </a:fld>
            <a:endParaRPr lang="en-US" sz="1400">
              <a:ea typeface="Osaka" charset="0"/>
              <a:cs typeface="Osaka" charset="0"/>
            </a:endParaRPr>
          </a:p>
        </p:txBody>
      </p:sp>
      <p:sp>
        <p:nvSpPr>
          <p:cNvPr id="56322" name="Rectangle 8"/>
          <p:cNvSpPr>
            <a:spLocks noGrp="1" noChangeArrowheads="1"/>
          </p:cNvSpPr>
          <p:nvPr>
            <p:ph type="title" idx="4294967295"/>
          </p:nvPr>
        </p:nvSpPr>
        <p:spPr/>
        <p:txBody>
          <a:bodyPr/>
          <a:lstStyle/>
          <a:p>
            <a:r>
              <a:rPr lang="en-US">
                <a:latin typeface="Arial" charset="0"/>
                <a:ea typeface="Osaka" charset="0"/>
                <a:cs typeface="Osaka" charset="0"/>
              </a:rPr>
              <a:t>Got bed bugs? Now what?</a:t>
            </a:r>
          </a:p>
        </p:txBody>
      </p:sp>
      <p:sp>
        <p:nvSpPr>
          <p:cNvPr id="56323" name="Rectangle 9"/>
          <p:cNvSpPr>
            <a:spLocks noGrp="1" noChangeArrowheads="1"/>
          </p:cNvSpPr>
          <p:nvPr>
            <p:ph type="body" idx="4294967295"/>
          </p:nvPr>
        </p:nvSpPr>
        <p:spPr>
          <a:xfrm>
            <a:off x="685800" y="2057400"/>
            <a:ext cx="7772400" cy="4267200"/>
          </a:xfrm>
        </p:spPr>
        <p:txBody>
          <a:bodyPr/>
          <a:lstStyle/>
          <a:p>
            <a:pPr>
              <a:buFontTx/>
              <a:buChar char="•"/>
            </a:pPr>
            <a:r>
              <a:rPr lang="en-US" sz="2800" dirty="0">
                <a:latin typeface="Arial" charset="0"/>
                <a:ea typeface="Osaka" charset="0"/>
                <a:cs typeface="Osaka" charset="0"/>
              </a:rPr>
              <a:t>If found and controlled early in the infestation, the spread of bed bugs can be stopped</a:t>
            </a:r>
          </a:p>
          <a:p>
            <a:pPr>
              <a:buFontTx/>
              <a:buChar char="•"/>
            </a:pPr>
            <a:r>
              <a:rPr lang="en-US" sz="2800" dirty="0">
                <a:latin typeface="Arial" charset="0"/>
                <a:ea typeface="Osaka" charset="0"/>
                <a:cs typeface="Osaka" charset="0"/>
              </a:rPr>
              <a:t>Early detection and rapid response are critical to building-wide bed bug management</a:t>
            </a:r>
          </a:p>
          <a:p>
            <a:pPr>
              <a:buFontTx/>
              <a:buChar char="•"/>
            </a:pPr>
            <a:r>
              <a:rPr lang="en-US" sz="2800" dirty="0">
                <a:latin typeface="Arial" charset="0"/>
                <a:ea typeface="Osaka" charset="0"/>
                <a:cs typeface="Osaka" charset="0"/>
              </a:rPr>
              <a:t>Only licensed pest control technician can apply pesticides</a:t>
            </a:r>
            <a:br>
              <a:rPr lang="en-US" sz="2800" dirty="0">
                <a:latin typeface="Arial" charset="0"/>
                <a:ea typeface="Osaka" charset="0"/>
                <a:cs typeface="Osaka" charset="0"/>
              </a:rPr>
            </a:br>
            <a:endParaRPr lang="en-US" sz="2800" dirty="0">
              <a:latin typeface="Arial" charset="0"/>
              <a:ea typeface="Osaka" charset="0"/>
              <a:cs typeface="Osaka" charset="0"/>
            </a:endParaRPr>
          </a:p>
        </p:txBody>
      </p:sp>
    </p:spTree>
    <p:extLst>
      <p:ext uri="{BB962C8B-B14F-4D97-AF65-F5344CB8AC3E}">
        <p14:creationId xmlns:p14="http://schemas.microsoft.com/office/powerpoint/2010/main" val="3797073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tLang="en-US" sz="3600" dirty="0"/>
              <a:t>Got a client with bed bugs…Now what?</a:t>
            </a:r>
            <a:br>
              <a:rPr lang="en-US" altLang="en-US" sz="3600" dirty="0"/>
            </a:br>
            <a:endParaRPr lang="en-US" altLang="en-US" sz="3600" dirty="0"/>
          </a:p>
        </p:txBody>
      </p:sp>
      <p:sp>
        <p:nvSpPr>
          <p:cNvPr id="92162" name="Content Placeholder 2"/>
          <p:cNvSpPr>
            <a:spLocks noGrp="1"/>
          </p:cNvSpPr>
          <p:nvPr>
            <p:ph idx="1"/>
          </p:nvPr>
        </p:nvSpPr>
        <p:spPr>
          <a:xfrm>
            <a:off x="152400" y="1828800"/>
            <a:ext cx="6096000" cy="4572000"/>
          </a:xfrm>
        </p:spPr>
        <p:txBody>
          <a:bodyPr/>
          <a:lstStyle/>
          <a:p>
            <a:r>
              <a:rPr lang="en-US" altLang="en-US" sz="2800" dirty="0"/>
              <a:t>Encourage a community response</a:t>
            </a:r>
          </a:p>
          <a:p>
            <a:r>
              <a:rPr lang="en-US" altLang="en-US" sz="2800" dirty="0"/>
              <a:t>Educate everyone</a:t>
            </a:r>
          </a:p>
          <a:p>
            <a:r>
              <a:rPr lang="en-US" altLang="en-US" sz="2800" dirty="0"/>
              <a:t>Destroy discarded items</a:t>
            </a:r>
          </a:p>
          <a:p>
            <a:r>
              <a:rPr lang="en-US" altLang="en-US" sz="2800" dirty="0"/>
              <a:t>Housing management </a:t>
            </a:r>
            <a:r>
              <a:rPr lang="en-US" altLang="en-US" sz="2800" i="1" dirty="0"/>
              <a:t>should</a:t>
            </a:r>
            <a:r>
              <a:rPr lang="en-US" altLang="en-US" sz="2800" dirty="0"/>
              <a:t> take the financial burden off of residents by providing</a:t>
            </a:r>
          </a:p>
          <a:p>
            <a:pPr lvl="1"/>
            <a:r>
              <a:rPr lang="en-US" altLang="en-US" sz="2400" dirty="0"/>
              <a:t>mattress encasements</a:t>
            </a:r>
          </a:p>
          <a:p>
            <a:pPr lvl="1"/>
            <a:r>
              <a:rPr lang="en-US" altLang="en-US" sz="2400" dirty="0"/>
              <a:t>monitors </a:t>
            </a:r>
          </a:p>
          <a:p>
            <a:pPr lvl="1"/>
            <a:r>
              <a:rPr lang="en-US" altLang="en-US" sz="2400" dirty="0"/>
              <a:t>proper furniture removal (if needed)</a:t>
            </a:r>
          </a:p>
          <a:p>
            <a:endParaRPr lang="en-US" altLang="en-US" dirty="0"/>
          </a:p>
        </p:txBody>
      </p:sp>
      <p:sp>
        <p:nvSpPr>
          <p:cNvPr id="921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2151E138-6781-504B-980D-2BEB4380773C}" type="slidenum">
              <a:rPr lang="en-US" altLang="en-US" sz="1400"/>
              <a:pPr>
                <a:lnSpc>
                  <a:spcPct val="100000"/>
                </a:lnSpc>
                <a:spcBef>
                  <a:spcPct val="0"/>
                </a:spcBef>
                <a:buSzTx/>
                <a:buFontTx/>
                <a:buNone/>
              </a:pPr>
              <a:t>38</a:t>
            </a:fld>
            <a:endParaRPr lang="en-US" altLang="en-US" sz="1400"/>
          </a:p>
        </p:txBody>
      </p:sp>
      <p:pic>
        <p:nvPicPr>
          <p:cNvPr id="5" name="Picture 4" descr="Screen Shot 2017-03-06 at 7.3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778" y="2036957"/>
            <a:ext cx="3016022" cy="359020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Tree>
    <p:extLst>
      <p:ext uri="{BB962C8B-B14F-4D97-AF65-F5344CB8AC3E}">
        <p14:creationId xmlns:p14="http://schemas.microsoft.com/office/powerpoint/2010/main" val="410384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a:grpSpLocks/>
          </p:cNvGrpSpPr>
          <p:nvPr/>
        </p:nvGrpSpPr>
        <p:grpSpPr bwMode="auto">
          <a:xfrm>
            <a:off x="2459038" y="1016000"/>
            <a:ext cx="6964362" cy="1190625"/>
            <a:chOff x="2458536" y="1015819"/>
            <a:chExt cx="6964726" cy="1191533"/>
          </a:xfrm>
        </p:grpSpPr>
        <p:sp>
          <p:nvSpPr>
            <p:cNvPr id="14" name="Trapezoid 13"/>
            <p:cNvSpPr/>
            <p:nvPr/>
          </p:nvSpPr>
          <p:spPr>
            <a:xfrm rot="15479553">
              <a:off x="5370551" y="-1896196"/>
              <a:ext cx="1140694" cy="6964726"/>
            </a:xfrm>
            <a:prstGeom prst="trapezoid">
              <a:avLst>
                <a:gd name="adj" fmla="val 23505"/>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61" name="TextBox 21"/>
            <p:cNvSpPr txBox="1">
              <a:spLocks noChangeArrowheads="1"/>
            </p:cNvSpPr>
            <p:nvPr/>
          </p:nvSpPr>
          <p:spPr bwMode="auto">
            <a:xfrm rot="-657790">
              <a:off x="3517215" y="1745687"/>
              <a:ext cx="170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Pesticides</a:t>
              </a:r>
            </a:p>
          </p:txBody>
        </p:sp>
      </p:grpSp>
      <p:grpSp>
        <p:nvGrpSpPr>
          <p:cNvPr id="26" name="Group 25"/>
          <p:cNvGrpSpPr>
            <a:grpSpLocks/>
          </p:cNvGrpSpPr>
          <p:nvPr/>
        </p:nvGrpSpPr>
        <p:grpSpPr bwMode="auto">
          <a:xfrm>
            <a:off x="2546350" y="1944688"/>
            <a:ext cx="7129463" cy="1008062"/>
            <a:chOff x="2546902" y="1945067"/>
            <a:chExt cx="7128365" cy="1007096"/>
          </a:xfrm>
        </p:grpSpPr>
        <p:sp>
          <p:nvSpPr>
            <p:cNvPr id="13" name="Trapezoid 12"/>
            <p:cNvSpPr/>
            <p:nvPr/>
          </p:nvSpPr>
          <p:spPr>
            <a:xfrm rot="15693347">
              <a:off x="5628154" y="-1094950"/>
              <a:ext cx="965861" cy="7128365"/>
            </a:xfrm>
            <a:prstGeom prst="trapezoid">
              <a:avLst>
                <a:gd name="adj" fmla="val 22528"/>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9" name="TextBox 20"/>
            <p:cNvSpPr txBox="1">
              <a:spLocks noChangeArrowheads="1"/>
            </p:cNvSpPr>
            <p:nvPr/>
          </p:nvSpPr>
          <p:spPr bwMode="auto">
            <a:xfrm rot="-515507">
              <a:off x="3759066" y="1945067"/>
              <a:ext cx="5505939" cy="8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Mechanical controls (encasements,</a:t>
              </a:r>
              <a:br>
                <a:rPr lang="en-US" altLang="en-US" sz="2400">
                  <a:latin typeface="Franklin Gothic Heavy" charset="0"/>
                  <a:ea typeface="ＭＳ Ｐゴシック" charset="-128"/>
                </a:rPr>
              </a:br>
              <a:r>
                <a:rPr lang="en-US" altLang="en-US" sz="2400">
                  <a:latin typeface="Franklin Gothic Heavy" charset="0"/>
                  <a:ea typeface="ＭＳ Ｐゴシック" charset="-128"/>
                </a:rPr>
                <a:t>barriers, vacuum)</a:t>
              </a:r>
            </a:p>
          </p:txBody>
        </p:sp>
      </p:grpSp>
      <p:grpSp>
        <p:nvGrpSpPr>
          <p:cNvPr id="25" name="Group 24"/>
          <p:cNvGrpSpPr>
            <a:grpSpLocks/>
          </p:cNvGrpSpPr>
          <p:nvPr/>
        </p:nvGrpSpPr>
        <p:grpSpPr bwMode="auto">
          <a:xfrm>
            <a:off x="1781175" y="2760663"/>
            <a:ext cx="7975600" cy="1179512"/>
            <a:chOff x="1781512" y="2761365"/>
            <a:chExt cx="7974525" cy="1178190"/>
          </a:xfrm>
        </p:grpSpPr>
        <p:sp>
          <p:nvSpPr>
            <p:cNvPr id="12" name="Trapezoid 11"/>
            <p:cNvSpPr/>
            <p:nvPr/>
          </p:nvSpPr>
          <p:spPr>
            <a:xfrm rot="15986124">
              <a:off x="5179680" y="-636802"/>
              <a:ext cx="1178190" cy="7974525"/>
            </a:xfrm>
            <a:prstGeom prst="trapezoid">
              <a:avLst>
                <a:gd name="adj" fmla="val 34611"/>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7" name="TextBox 19"/>
            <p:cNvSpPr txBox="1">
              <a:spLocks noChangeArrowheads="1"/>
            </p:cNvSpPr>
            <p:nvPr/>
          </p:nvSpPr>
          <p:spPr bwMode="auto">
            <a:xfrm rot="-185423">
              <a:off x="4497833" y="3043368"/>
              <a:ext cx="4511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Physical controls (heat, cold) </a:t>
              </a:r>
            </a:p>
          </p:txBody>
        </p:sp>
      </p:grpSp>
      <p:grpSp>
        <p:nvGrpSpPr>
          <p:cNvPr id="24" name="Group 23"/>
          <p:cNvGrpSpPr>
            <a:grpSpLocks/>
          </p:cNvGrpSpPr>
          <p:nvPr/>
        </p:nvGrpSpPr>
        <p:grpSpPr bwMode="auto">
          <a:xfrm>
            <a:off x="2160588" y="3646488"/>
            <a:ext cx="7974012" cy="1179512"/>
            <a:chOff x="2159930" y="3647034"/>
            <a:chExt cx="7974525" cy="1178190"/>
          </a:xfrm>
        </p:grpSpPr>
        <p:sp>
          <p:nvSpPr>
            <p:cNvPr id="16" name="Trapezoid 15"/>
            <p:cNvSpPr/>
            <p:nvPr/>
          </p:nvSpPr>
          <p:spPr>
            <a:xfrm rot="16388846">
              <a:off x="5558098" y="248866"/>
              <a:ext cx="1178190" cy="7974525"/>
            </a:xfrm>
            <a:prstGeom prst="trapezoid">
              <a:avLst>
                <a:gd name="adj" fmla="val 31232"/>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5" name="TextBox 18"/>
            <p:cNvSpPr txBox="1">
              <a:spLocks noChangeArrowheads="1"/>
            </p:cNvSpPr>
            <p:nvPr/>
          </p:nvSpPr>
          <p:spPr bwMode="auto">
            <a:xfrm rot="188296">
              <a:off x="4581666" y="3994355"/>
              <a:ext cx="3963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 proofing / Sanitation</a:t>
              </a:r>
            </a:p>
          </p:txBody>
        </p:sp>
      </p:grpSp>
      <p:grpSp>
        <p:nvGrpSpPr>
          <p:cNvPr id="23" name="Group 22"/>
          <p:cNvGrpSpPr>
            <a:grpSpLocks/>
          </p:cNvGrpSpPr>
          <p:nvPr/>
        </p:nvGrpSpPr>
        <p:grpSpPr bwMode="auto">
          <a:xfrm>
            <a:off x="2041525" y="4597400"/>
            <a:ext cx="7974013" cy="1387475"/>
            <a:chOff x="2040934" y="4597011"/>
            <a:chExt cx="7974525" cy="1387977"/>
          </a:xfrm>
        </p:grpSpPr>
        <p:sp>
          <p:nvSpPr>
            <p:cNvPr id="17" name="Trapezoid 16"/>
            <p:cNvSpPr/>
            <p:nvPr/>
          </p:nvSpPr>
          <p:spPr>
            <a:xfrm rot="16757437">
              <a:off x="5334208" y="1303737"/>
              <a:ext cx="1387977" cy="7974525"/>
            </a:xfrm>
            <a:prstGeom prst="trapezoid">
              <a:avLst>
                <a:gd name="adj" fmla="val 20139"/>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2">
                    <a:lumMod val="25000"/>
                  </a:schemeClr>
                </a:solidFill>
                <a:latin typeface="Franklin Gothic Book" pitchFamily="34" charset="0"/>
              </a:endParaRPr>
            </a:p>
          </p:txBody>
        </p:sp>
        <p:sp>
          <p:nvSpPr>
            <p:cNvPr id="82953" name="TextBox 17"/>
            <p:cNvSpPr txBox="1">
              <a:spLocks noChangeArrowheads="1"/>
            </p:cNvSpPr>
            <p:nvPr/>
          </p:nvSpPr>
          <p:spPr bwMode="auto">
            <a:xfrm rot="467810">
              <a:off x="4427787" y="5092273"/>
              <a:ext cx="3915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Education and Awareness</a:t>
              </a:r>
            </a:p>
          </p:txBody>
        </p:sp>
      </p:grpSp>
      <p:sp>
        <p:nvSpPr>
          <p:cNvPr id="2" name="Title 1"/>
          <p:cNvSpPr>
            <a:spLocks noGrp="1"/>
          </p:cNvSpPr>
          <p:nvPr>
            <p:ph type="title"/>
          </p:nvPr>
        </p:nvSpPr>
        <p:spPr>
          <a:xfrm>
            <a:off x="457200" y="377825"/>
            <a:ext cx="7315200" cy="914400"/>
          </a:xfrm>
        </p:spPr>
        <p:txBody>
          <a:bodyPr>
            <a:normAutofit fontScale="90000"/>
          </a:bodyPr>
          <a:lstStyle/>
          <a:p>
            <a:pPr eaLnBrk="1" hangingPunct="1">
              <a:defRPr/>
            </a:pPr>
            <a:r>
              <a:rPr lang="en-US" dirty="0"/>
              <a:t>Integrated pest management </a:t>
            </a:r>
            <a:br>
              <a:rPr lang="en-US" dirty="0"/>
            </a:br>
            <a:r>
              <a:rPr lang="en-US" dirty="0"/>
              <a:t>for bed bugs</a:t>
            </a:r>
          </a:p>
        </p:txBody>
      </p:sp>
      <p:pic>
        <p:nvPicPr>
          <p:cNvPr id="7" name="Content Placeholder 6" descr="IPM pyramid with color.gif"/>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57200" y="1524000"/>
            <a:ext cx="3975100" cy="4525963"/>
          </a:xfrm>
          <a:effectLst>
            <a:outerShdw blurRad="292100" dist="139700" dir="2700000" algn="tl" rotWithShape="0">
              <a:srgbClr val="333333">
                <a:alpha val="64998"/>
              </a:srgbClr>
            </a:outerShdw>
          </a:effectLst>
        </p:spPr>
      </p:pic>
    </p:spTree>
    <p:extLst>
      <p:ext uri="{BB962C8B-B14F-4D97-AF65-F5344CB8AC3E}">
        <p14:creationId xmlns:p14="http://schemas.microsoft.com/office/powerpoint/2010/main" val="1564744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3140436-6D37-F246-B806-965A997E1BAA}" type="slidenum">
              <a:rPr lang="en-US" altLang="en-US" sz="1400"/>
              <a:pPr>
                <a:lnSpc>
                  <a:spcPct val="100000"/>
                </a:lnSpc>
                <a:spcBef>
                  <a:spcPct val="0"/>
                </a:spcBef>
                <a:buSzTx/>
                <a:buFontTx/>
                <a:buNone/>
              </a:pPr>
              <a:t>4</a:t>
            </a:fld>
            <a:endParaRPr lang="en-US" altLang="en-US" sz="1400"/>
          </a:p>
        </p:txBody>
      </p:sp>
      <p:pic>
        <p:nvPicPr>
          <p:cNvPr id="4099" name="Picture 2" descr="XB3J3663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3886200" cy="25892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sp>
        <p:nvSpPr>
          <p:cNvPr id="19459" name="Text Box 3"/>
          <p:cNvSpPr txBox="1">
            <a:spLocks noChangeArrowheads="1"/>
          </p:cNvSpPr>
          <p:nvPr/>
        </p:nvSpPr>
        <p:spPr bwMode="auto">
          <a:xfrm>
            <a:off x="4800600" y="6027738"/>
            <a:ext cx="4495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An adult bed bug feeding on a human</a:t>
            </a:r>
          </a:p>
        </p:txBody>
      </p:sp>
      <p:sp>
        <p:nvSpPr>
          <p:cNvPr id="19460" name="Rectangle 4"/>
          <p:cNvSpPr>
            <a:spLocks noGrp="1" noChangeArrowheads="1"/>
          </p:cNvSpPr>
          <p:nvPr>
            <p:ph type="title"/>
          </p:nvPr>
        </p:nvSpPr>
        <p:spPr/>
        <p:txBody>
          <a:bodyPr/>
          <a:lstStyle/>
          <a:p>
            <a:r>
              <a:rPr lang="en-US" altLang="en-US"/>
              <a:t>What is a bed bug?</a:t>
            </a:r>
          </a:p>
        </p:txBody>
      </p:sp>
      <p:sp>
        <p:nvSpPr>
          <p:cNvPr id="19461" name="Rectangle 5"/>
          <p:cNvSpPr>
            <a:spLocks noGrp="1" noChangeArrowheads="1"/>
          </p:cNvSpPr>
          <p:nvPr>
            <p:ph type="body" idx="1"/>
          </p:nvPr>
        </p:nvSpPr>
        <p:spPr>
          <a:xfrm>
            <a:off x="609600" y="2057400"/>
            <a:ext cx="4343400" cy="4419600"/>
          </a:xfrm>
        </p:spPr>
        <p:txBody>
          <a:bodyPr/>
          <a:lstStyle/>
          <a:p>
            <a:r>
              <a:rPr lang="en-US" altLang="en-US" sz="2800" dirty="0"/>
              <a:t>A blood-sucking insect</a:t>
            </a:r>
          </a:p>
          <a:p>
            <a:r>
              <a:rPr lang="en-US" altLang="en-US" sz="2800" dirty="0"/>
              <a:t>Flat</a:t>
            </a:r>
          </a:p>
          <a:p>
            <a:r>
              <a:rPr lang="en-US" altLang="en-US" sz="2800" dirty="0"/>
              <a:t>Range in size from a sesame seed to an apple seed </a:t>
            </a:r>
          </a:p>
          <a:p>
            <a:r>
              <a:rPr lang="en-US" altLang="en-US" sz="2800" dirty="0"/>
              <a:t>Light brown to mahogany red (depends on when they last fed)</a:t>
            </a:r>
          </a:p>
        </p:txBody>
      </p:sp>
    </p:spTree>
    <p:extLst>
      <p:ext uri="{BB962C8B-B14F-4D97-AF65-F5344CB8AC3E}">
        <p14:creationId xmlns:p14="http://schemas.microsoft.com/office/powerpoint/2010/main" val="2296980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dirty="0"/>
              <a:t>Know the treatment options</a:t>
            </a:r>
          </a:p>
        </p:txBody>
      </p:sp>
      <p:sp>
        <p:nvSpPr>
          <p:cNvPr id="96258" name="Content Placeholder 2"/>
          <p:cNvSpPr>
            <a:spLocks noGrp="1"/>
          </p:cNvSpPr>
          <p:nvPr>
            <p:ph idx="1"/>
          </p:nvPr>
        </p:nvSpPr>
        <p:spPr>
          <a:xfrm>
            <a:off x="5257800" y="1828800"/>
            <a:ext cx="3886200" cy="5029200"/>
          </a:xfrm>
        </p:spPr>
        <p:txBody>
          <a:bodyPr/>
          <a:lstStyle/>
          <a:p>
            <a:r>
              <a:rPr lang="en-US" altLang="en-US"/>
              <a:t>Heat</a:t>
            </a:r>
          </a:p>
          <a:p>
            <a:pPr lvl="1"/>
            <a:r>
              <a:rPr lang="en-US" altLang="en-US"/>
              <a:t>Clothes dryer</a:t>
            </a:r>
          </a:p>
          <a:p>
            <a:pPr lvl="1"/>
            <a:r>
              <a:rPr lang="en-US" altLang="en-US"/>
              <a:t>Steam</a:t>
            </a:r>
          </a:p>
          <a:p>
            <a:pPr lvl="1"/>
            <a:r>
              <a:rPr lang="en-US" altLang="en-US"/>
              <a:t>Container</a:t>
            </a:r>
          </a:p>
          <a:p>
            <a:pPr lvl="1"/>
            <a:r>
              <a:rPr lang="en-US" altLang="en-US"/>
              <a:t>Whole unit</a:t>
            </a:r>
          </a:p>
          <a:p>
            <a:r>
              <a:rPr lang="en-US" altLang="en-US"/>
              <a:t>Pesticides</a:t>
            </a:r>
          </a:p>
          <a:p>
            <a:pPr lvl="1"/>
            <a:r>
              <a:rPr lang="en-US" altLang="en-US"/>
              <a:t>Spray</a:t>
            </a:r>
          </a:p>
          <a:p>
            <a:pPr lvl="1"/>
            <a:r>
              <a:rPr lang="en-US" altLang="en-US"/>
              <a:t>Dust</a:t>
            </a:r>
          </a:p>
          <a:p>
            <a:pPr lvl="1"/>
            <a:r>
              <a:rPr lang="en-US" altLang="en-US"/>
              <a:t>Fumigation</a:t>
            </a:r>
          </a:p>
        </p:txBody>
      </p:sp>
      <p:sp>
        <p:nvSpPr>
          <p:cNvPr id="962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7BF2B43-6BE0-1D45-89A1-5705FF39F031}" type="slidenum">
              <a:rPr lang="en-US" altLang="en-US" sz="1400"/>
              <a:pPr>
                <a:lnSpc>
                  <a:spcPct val="100000"/>
                </a:lnSpc>
                <a:spcBef>
                  <a:spcPct val="0"/>
                </a:spcBef>
                <a:buSzTx/>
                <a:buFontTx/>
                <a:buNone/>
              </a:pPr>
              <a:t>40</a:t>
            </a:fld>
            <a:endParaRPr lang="en-US" altLang="en-US" sz="1400"/>
          </a:p>
        </p:txBody>
      </p:sp>
      <p:sp>
        <p:nvSpPr>
          <p:cNvPr id="96260" name="Content Placeholder 2"/>
          <p:cNvSpPr txBox="1">
            <a:spLocks/>
          </p:cNvSpPr>
          <p:nvPr/>
        </p:nvSpPr>
        <p:spPr bwMode="auto">
          <a:xfrm>
            <a:off x="228600" y="182880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a:t>Vacuuming</a:t>
            </a:r>
          </a:p>
          <a:p>
            <a:r>
              <a:rPr lang="en-US" altLang="en-US"/>
              <a:t>Isolation</a:t>
            </a:r>
          </a:p>
          <a:p>
            <a:pPr lvl="1">
              <a:lnSpc>
                <a:spcPct val="90000"/>
              </a:lnSpc>
              <a:spcBef>
                <a:spcPct val="30000"/>
              </a:spcBef>
              <a:buSzPct val="90000"/>
              <a:buFont typeface="Lucida Grande" charset="0"/>
              <a:buChar char="−"/>
            </a:pPr>
            <a:r>
              <a:rPr lang="en-US" altLang="en-US"/>
              <a:t>Encasements</a:t>
            </a:r>
          </a:p>
          <a:p>
            <a:pPr lvl="1">
              <a:lnSpc>
                <a:spcPct val="90000"/>
              </a:lnSpc>
              <a:spcBef>
                <a:spcPct val="30000"/>
              </a:spcBef>
              <a:buSzPct val="90000"/>
              <a:buFont typeface="Lucida Grande" charset="0"/>
              <a:buChar char="−"/>
            </a:pPr>
            <a:r>
              <a:rPr lang="en-US" altLang="en-US"/>
              <a:t>Clear bags</a:t>
            </a:r>
          </a:p>
          <a:p>
            <a:pPr lvl="1">
              <a:lnSpc>
                <a:spcPct val="90000"/>
              </a:lnSpc>
              <a:spcBef>
                <a:spcPct val="30000"/>
              </a:spcBef>
              <a:buSzPct val="90000"/>
              <a:buFont typeface="Lucida Grande" charset="0"/>
              <a:buChar char="−"/>
            </a:pPr>
            <a:r>
              <a:rPr lang="en-US" altLang="en-US"/>
              <a:t>Closed plastic containers</a:t>
            </a:r>
          </a:p>
          <a:p>
            <a:pPr lvl="1">
              <a:lnSpc>
                <a:spcPct val="90000"/>
              </a:lnSpc>
              <a:spcBef>
                <a:spcPct val="30000"/>
              </a:spcBef>
              <a:buSzPct val="90000"/>
              <a:buFont typeface="Lucida Grande" charset="0"/>
              <a:buChar char="−"/>
            </a:pPr>
            <a:r>
              <a:rPr lang="en-US" altLang="en-US"/>
              <a:t>Make the bed an island</a:t>
            </a:r>
          </a:p>
          <a:p>
            <a:r>
              <a:rPr lang="en-US" altLang="en-US"/>
              <a:t>Freezing</a:t>
            </a:r>
            <a:r>
              <a:rPr lang="en-US" altLang="en-US">
                <a:solidFill>
                  <a:srgbClr val="800000"/>
                </a:solidFill>
              </a:rPr>
              <a:t>*</a:t>
            </a:r>
            <a:r>
              <a:rPr lang="en-US" altLang="en-US" sz="2800" baseline="30000">
                <a:solidFill>
                  <a:srgbClr val="800000"/>
                </a:solidFill>
              </a:rPr>
              <a:t>not</a:t>
            </a:r>
            <a:r>
              <a:rPr lang="en-US" altLang="en-US" sz="2800">
                <a:solidFill>
                  <a:srgbClr val="800000"/>
                </a:solidFill>
              </a:rPr>
              <a:t> </a:t>
            </a:r>
            <a:r>
              <a:rPr lang="en-US" altLang="en-US" sz="2800" baseline="30000">
                <a:solidFill>
                  <a:srgbClr val="800000"/>
                </a:solidFill>
              </a:rPr>
              <a:t>as</a:t>
            </a:r>
            <a:r>
              <a:rPr lang="en-US" altLang="en-US" sz="2800">
                <a:solidFill>
                  <a:srgbClr val="800000"/>
                </a:solidFill>
              </a:rPr>
              <a:t> </a:t>
            </a:r>
            <a:r>
              <a:rPr lang="en-US" altLang="en-US" sz="2800" baseline="30000">
                <a:solidFill>
                  <a:srgbClr val="800000"/>
                </a:solidFill>
              </a:rPr>
              <a:t>reliable</a:t>
            </a:r>
            <a:r>
              <a:rPr lang="en-US" altLang="en-US" sz="2800">
                <a:solidFill>
                  <a:srgbClr val="800000"/>
                </a:solidFill>
              </a:rPr>
              <a:t> </a:t>
            </a:r>
            <a:r>
              <a:rPr lang="en-US" altLang="en-US" sz="2800" baseline="30000">
                <a:solidFill>
                  <a:srgbClr val="800000"/>
                </a:solidFill>
              </a:rPr>
              <a:t>as</a:t>
            </a:r>
            <a:r>
              <a:rPr lang="en-US" altLang="en-US" sz="2800">
                <a:solidFill>
                  <a:srgbClr val="800000"/>
                </a:solidFill>
              </a:rPr>
              <a:t> </a:t>
            </a:r>
            <a:r>
              <a:rPr lang="en-US" altLang="en-US" sz="2800" baseline="30000">
                <a:solidFill>
                  <a:srgbClr val="800000"/>
                </a:solidFill>
              </a:rPr>
              <a:t>heat</a:t>
            </a:r>
            <a:endParaRPr lang="en-US" altLang="en-US">
              <a:solidFill>
                <a:srgbClr val="800000"/>
              </a:solidFill>
            </a:endParaRPr>
          </a:p>
          <a:p>
            <a:pPr lvl="1"/>
            <a:r>
              <a:rPr lang="en-US" altLang="en-US"/>
              <a:t>Chest freezer</a:t>
            </a:r>
          </a:p>
          <a:p>
            <a:pPr lvl="1">
              <a:lnSpc>
                <a:spcPct val="90000"/>
              </a:lnSpc>
              <a:spcBef>
                <a:spcPct val="30000"/>
              </a:spcBef>
              <a:buSzPct val="90000"/>
              <a:buFont typeface="Lucida Grande" charset="0"/>
              <a:buChar char="−"/>
            </a:pPr>
            <a:endParaRPr lang="en-US" altLang="en-US"/>
          </a:p>
        </p:txBody>
      </p:sp>
    </p:spTree>
    <p:extLst>
      <p:ext uri="{BB962C8B-B14F-4D97-AF65-F5344CB8AC3E}">
        <p14:creationId xmlns:p14="http://schemas.microsoft.com/office/powerpoint/2010/main" val="3290305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Vacuum</a:t>
            </a:r>
          </a:p>
        </p:txBody>
      </p:sp>
      <p:sp>
        <p:nvSpPr>
          <p:cNvPr id="3" name="Content Placeholder 2"/>
          <p:cNvSpPr>
            <a:spLocks noGrp="1"/>
          </p:cNvSpPr>
          <p:nvPr>
            <p:ph idx="1"/>
          </p:nvPr>
        </p:nvSpPr>
        <p:spPr/>
        <p:txBody>
          <a:bodyPr/>
          <a:lstStyle/>
          <a:p>
            <a:pPr lvl="1"/>
            <a:r>
              <a:rPr lang="en-US" sz="2400" dirty="0"/>
              <a:t>Might not control completely but works just as well as pesticides</a:t>
            </a:r>
          </a:p>
          <a:p>
            <a:pPr lvl="1"/>
            <a:r>
              <a:rPr lang="en-US" sz="2400" dirty="0"/>
              <a:t>Vacuum each week – change bag or empty then clean canister</a:t>
            </a:r>
          </a:p>
          <a:p>
            <a:pPr lvl="1"/>
            <a:r>
              <a:rPr lang="en-US" sz="2400" dirty="0"/>
              <a:t>Best for air quality: HEPA filter. Best place to hide: HEPA filter</a:t>
            </a:r>
          </a:p>
          <a:p>
            <a:pPr lvl="1"/>
            <a:r>
              <a:rPr lang="en-US" sz="2400" dirty="0"/>
              <a:t>Vacuum where?</a:t>
            </a:r>
          </a:p>
          <a:p>
            <a:pPr lvl="1"/>
            <a:r>
              <a:rPr lang="en-US" sz="2400" dirty="0"/>
              <a:t>Try the panty hose </a:t>
            </a:r>
            <a:r>
              <a:rPr lang="en-US" sz="2400" dirty="0" err="1"/>
              <a:t>trick</a:t>
            </a:r>
            <a:r>
              <a:rPr lang="en-US" sz="2400" dirty="0" err="1">
                <a:hlinkClick r:id="rId2"/>
              </a:rPr>
              <a:t>Video</a:t>
            </a:r>
            <a:r>
              <a:rPr lang="en-US" sz="2400" dirty="0">
                <a:hlinkClick r:id="rId2"/>
              </a:rPr>
              <a:t> link to panty hose vacuum </a:t>
            </a:r>
            <a:endParaRPr lang="en-US" sz="2400" dirty="0"/>
          </a:p>
        </p:txBody>
      </p:sp>
    </p:spTree>
    <p:extLst>
      <p:ext uri="{BB962C8B-B14F-4D97-AF65-F5344CB8AC3E}">
        <p14:creationId xmlns:p14="http://schemas.microsoft.com/office/powerpoint/2010/main" val="3024332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EF996E1-7B4D-F741-857C-26C5D3331AA2}" type="slidenum">
              <a:rPr lang="en-US" altLang="en-US" sz="1400"/>
              <a:pPr>
                <a:lnSpc>
                  <a:spcPct val="100000"/>
                </a:lnSpc>
                <a:spcBef>
                  <a:spcPct val="0"/>
                </a:spcBef>
                <a:buSzTx/>
                <a:buFontTx/>
                <a:buNone/>
              </a:pPr>
              <a:t>42</a:t>
            </a:fld>
            <a:endParaRPr lang="en-US" altLang="en-US" sz="1400"/>
          </a:p>
        </p:txBody>
      </p:sp>
      <p:sp>
        <p:nvSpPr>
          <p:cNvPr id="100354" name="Text Box 35"/>
          <p:cNvSpPr txBox="1">
            <a:spLocks noChangeArrowheads="1"/>
          </p:cNvSpPr>
          <p:nvPr/>
        </p:nvSpPr>
        <p:spPr bwMode="auto">
          <a:xfrm>
            <a:off x="4572000" y="5894388"/>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50000"/>
              </a:spcBef>
              <a:buSzTx/>
              <a:buFontTx/>
              <a:buNone/>
            </a:pPr>
            <a:r>
              <a:rPr lang="en-US" altLang="en-US" sz="2000"/>
              <a:t>Mattresses and furniture </a:t>
            </a:r>
            <a:br>
              <a:rPr lang="en-US" altLang="en-US" sz="2000"/>
            </a:br>
            <a:r>
              <a:rPr lang="en-US" altLang="en-US" sz="2000"/>
              <a:t>don’t have to be thrown out!</a:t>
            </a:r>
          </a:p>
        </p:txBody>
      </p:sp>
      <p:sp>
        <p:nvSpPr>
          <p:cNvPr id="100355" name="Rectangle 38"/>
          <p:cNvSpPr>
            <a:spLocks noGrp="1" noChangeArrowheads="1"/>
          </p:cNvSpPr>
          <p:nvPr>
            <p:ph type="title" idx="4294967295"/>
          </p:nvPr>
        </p:nvSpPr>
        <p:spPr/>
        <p:txBody>
          <a:bodyPr/>
          <a:lstStyle/>
          <a:p>
            <a:r>
              <a:rPr lang="en-US" altLang="en-US"/>
              <a:t>Mattress encasements</a:t>
            </a:r>
          </a:p>
        </p:txBody>
      </p:sp>
      <p:sp>
        <p:nvSpPr>
          <p:cNvPr id="100356" name="Rectangle 39"/>
          <p:cNvSpPr>
            <a:spLocks noGrp="1" noChangeArrowheads="1"/>
          </p:cNvSpPr>
          <p:nvPr>
            <p:ph type="body" idx="4294967295"/>
          </p:nvPr>
        </p:nvSpPr>
        <p:spPr>
          <a:xfrm>
            <a:off x="228600" y="1752600"/>
            <a:ext cx="5410200" cy="4849813"/>
          </a:xfrm>
        </p:spPr>
        <p:txBody>
          <a:bodyPr/>
          <a:lstStyle/>
          <a:p>
            <a:pPr>
              <a:lnSpc>
                <a:spcPct val="100000"/>
              </a:lnSpc>
            </a:pPr>
            <a:r>
              <a:rPr lang="en-US" altLang="en-US" sz="2400" dirty="0"/>
              <a:t>Cover mattresses and box springs (even cheap plastic ones work)</a:t>
            </a:r>
          </a:p>
          <a:p>
            <a:pPr>
              <a:lnSpc>
                <a:spcPct val="100000"/>
              </a:lnSpc>
            </a:pPr>
            <a:r>
              <a:rPr lang="en-US" altLang="en-US" sz="2400" dirty="0"/>
              <a:t>Ensure a snug fit, zip, seal, </a:t>
            </a:r>
            <a:br>
              <a:rPr lang="en-US" altLang="en-US" sz="2400" dirty="0"/>
            </a:br>
            <a:r>
              <a:rPr lang="en-US" altLang="en-US" sz="2400" dirty="0"/>
              <a:t>and check for rips</a:t>
            </a:r>
          </a:p>
          <a:p>
            <a:pPr>
              <a:lnSpc>
                <a:spcPct val="100000"/>
              </a:lnSpc>
            </a:pPr>
            <a:r>
              <a:rPr lang="en-US" altLang="en-US" sz="2400" dirty="0"/>
              <a:t>Leave it on for 1 year</a:t>
            </a:r>
          </a:p>
          <a:p>
            <a:pPr>
              <a:lnSpc>
                <a:spcPct val="100000"/>
              </a:lnSpc>
            </a:pPr>
            <a:r>
              <a:rPr lang="en-US" altLang="en-US" sz="2400" dirty="0"/>
              <a:t>Cover any sharp points </a:t>
            </a:r>
          </a:p>
          <a:p>
            <a:pPr eaLnBrk="1" hangingPunct="1">
              <a:lnSpc>
                <a:spcPct val="100000"/>
              </a:lnSpc>
            </a:pPr>
            <a:r>
              <a:rPr lang="en-US" altLang="en-US" sz="2400" dirty="0"/>
              <a:t>Can eliminate the need to treat mattresses with insecticide</a:t>
            </a:r>
          </a:p>
          <a:p>
            <a:pPr eaLnBrk="1" hangingPunct="1">
              <a:lnSpc>
                <a:spcPct val="100000"/>
              </a:lnSpc>
            </a:pPr>
            <a:r>
              <a:rPr lang="en-US" altLang="en-US" sz="2400" dirty="0"/>
              <a:t>Encases any remaining bed bugs so they cannot bite</a:t>
            </a:r>
          </a:p>
          <a:p>
            <a:pPr>
              <a:lnSpc>
                <a:spcPct val="80000"/>
              </a:lnSpc>
              <a:buFontTx/>
              <a:buNone/>
            </a:pPr>
            <a:endParaRPr lang="en-US" altLang="en-US" sz="2800" dirty="0"/>
          </a:p>
          <a:p>
            <a:pPr>
              <a:lnSpc>
                <a:spcPct val="80000"/>
              </a:lnSpc>
            </a:pPr>
            <a:endParaRPr lang="en-US" altLang="en-US" sz="2800" dirty="0"/>
          </a:p>
        </p:txBody>
      </p:sp>
      <p:pic>
        <p:nvPicPr>
          <p:cNvPr id="32774" name="Picture 6" descr="DSC0303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57425"/>
            <a:ext cx="2628900" cy="35052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40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a:t>Heat</a:t>
            </a:r>
          </a:p>
        </p:txBody>
      </p:sp>
      <p:sp>
        <p:nvSpPr>
          <p:cNvPr id="41987" name="Content Placeholder 2"/>
          <p:cNvSpPr>
            <a:spLocks noGrp="1"/>
          </p:cNvSpPr>
          <p:nvPr>
            <p:ph idx="1"/>
          </p:nvPr>
        </p:nvSpPr>
        <p:spPr>
          <a:xfrm>
            <a:off x="0" y="1828800"/>
            <a:ext cx="5029200" cy="4876800"/>
          </a:xfrm>
        </p:spPr>
        <p:txBody>
          <a:bodyPr/>
          <a:lstStyle/>
          <a:p>
            <a:pPr>
              <a:defRPr/>
            </a:pPr>
            <a:r>
              <a:rPr lang="en-US" altLang="en-US" sz="2800" dirty="0"/>
              <a:t>Whole unit heat treatment</a:t>
            </a:r>
          </a:p>
          <a:p>
            <a:pPr>
              <a:defRPr/>
            </a:pPr>
            <a:r>
              <a:rPr lang="en-US" altLang="en-US" sz="2800" dirty="0"/>
              <a:t>Portable heat chambers</a:t>
            </a:r>
          </a:p>
          <a:p>
            <a:pPr>
              <a:defRPr/>
            </a:pPr>
            <a:r>
              <a:rPr lang="en-US" altLang="en-US" sz="2800" dirty="0"/>
              <a:t>DIY heat chamber </a:t>
            </a:r>
          </a:p>
          <a:p>
            <a:pPr marL="0" indent="0">
              <a:buFontTx/>
              <a:buNone/>
              <a:defRPr/>
            </a:pPr>
            <a:r>
              <a:rPr lang="en-US" altLang="en-US" sz="1800" dirty="0"/>
              <a:t>(instructions from University of Florida)</a:t>
            </a:r>
          </a:p>
          <a:p>
            <a:pPr>
              <a:defRPr/>
            </a:pPr>
            <a:r>
              <a:rPr lang="en-US" altLang="en-US" sz="2800" dirty="0"/>
              <a:t>Steam</a:t>
            </a:r>
            <a:r>
              <a:rPr lang="en-US" altLang="en-US" dirty="0"/>
              <a:t> – </a:t>
            </a:r>
            <a:r>
              <a:rPr lang="en-US" altLang="en-US" sz="2400" dirty="0"/>
              <a:t>(training needed)</a:t>
            </a:r>
            <a:endParaRPr lang="en-US" altLang="en-US" sz="2800" dirty="0"/>
          </a:p>
          <a:p>
            <a:pPr>
              <a:defRPr/>
            </a:pPr>
            <a:r>
              <a:rPr lang="en-US" altLang="en-US" sz="2800" dirty="0"/>
              <a:t>Clothes dryers</a:t>
            </a:r>
          </a:p>
          <a:p>
            <a:pPr lvl="1">
              <a:defRPr/>
            </a:pPr>
            <a:r>
              <a:rPr lang="en-US" altLang="en-US" sz="2400" dirty="0"/>
              <a:t>free tokens or one machine designated </a:t>
            </a:r>
            <a:r>
              <a:rPr lang="en-US" altLang="en-US" sz="2400" i="1" dirty="0"/>
              <a:t>bed bug treatment only</a:t>
            </a:r>
          </a:p>
        </p:txBody>
      </p:sp>
      <p:sp>
        <p:nvSpPr>
          <p:cNvPr id="983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A4411DB-CE72-AC4C-BCEE-3BB98D6D049F}" type="slidenum">
              <a:rPr lang="en-US" altLang="en-US" sz="1400"/>
              <a:pPr>
                <a:lnSpc>
                  <a:spcPct val="100000"/>
                </a:lnSpc>
                <a:spcBef>
                  <a:spcPct val="0"/>
                </a:spcBef>
                <a:buSzTx/>
                <a:buFontTx/>
                <a:buNone/>
              </a:pPr>
              <a:t>43</a:t>
            </a:fld>
            <a:endParaRPr lang="en-US" altLang="en-US" sz="1400"/>
          </a:p>
        </p:txBody>
      </p:sp>
      <p:pic>
        <p:nvPicPr>
          <p:cNvPr id="112644" name="Picture 4" descr="STA in hot bo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1663700"/>
            <a:ext cx="4421187" cy="24876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6" name="Right Arrow 5"/>
          <p:cNvSpPr>
            <a:spLocks noChangeArrowheads="1"/>
          </p:cNvSpPr>
          <p:nvPr/>
        </p:nvSpPr>
        <p:spPr bwMode="auto">
          <a:xfrm>
            <a:off x="4495800" y="2362200"/>
            <a:ext cx="1066800" cy="457200"/>
          </a:xfrm>
          <a:prstGeom prst="rightArrow">
            <a:avLst>
              <a:gd name="adj1" fmla="val 50000"/>
              <a:gd name="adj2" fmla="val 50005"/>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sp>
        <p:nvSpPr>
          <p:cNvPr id="98310" name="TextBox 1"/>
          <p:cNvSpPr txBox="1">
            <a:spLocks noChangeArrowheads="1"/>
          </p:cNvSpPr>
          <p:nvPr/>
        </p:nvSpPr>
        <p:spPr bwMode="auto">
          <a:xfrm>
            <a:off x="4800600" y="4183211"/>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a:ea typeface="ＭＳ Ｐゴシック" charset="-128"/>
              </a:rPr>
              <a:t>Building staff at a property in Pennsylvania test out their new </a:t>
            </a:r>
            <a:r>
              <a:rPr lang="en-US" altLang="en-US" sz="1200" dirty="0" err="1">
                <a:ea typeface="ＭＳ Ｐゴシック" charset="-128"/>
              </a:rPr>
              <a:t>ZappBug</a:t>
            </a:r>
            <a:r>
              <a:rPr lang="en-US" altLang="en-US" sz="1200" dirty="0">
                <a:ea typeface="ＭＳ Ｐゴシック" charset="-128"/>
              </a:rPr>
              <a:t> portable heat chamber. </a:t>
            </a:r>
          </a:p>
        </p:txBody>
      </p:sp>
    </p:spTree>
    <p:extLst>
      <p:ext uri="{BB962C8B-B14F-4D97-AF65-F5344CB8AC3E}">
        <p14:creationId xmlns:p14="http://schemas.microsoft.com/office/powerpoint/2010/main" val="2707314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idx="4294967295"/>
          </p:nvPr>
        </p:nvSpPr>
        <p:spPr>
          <a:xfrm>
            <a:off x="2201863" y="179388"/>
            <a:ext cx="6746875" cy="838200"/>
          </a:xfrm>
        </p:spPr>
        <p:txBody>
          <a:bodyPr/>
          <a:lstStyle/>
          <a:p>
            <a:pPr eaLnBrk="1" hangingPunct="1"/>
            <a:r>
              <a:rPr lang="en-US" b="1">
                <a:latin typeface="Calibri" charset="0"/>
                <a:ea typeface="ＭＳ Ｐゴシック" charset="0"/>
                <a:cs typeface="ＭＳ Ｐゴシック" charset="0"/>
              </a:rPr>
              <a:t>Heat Chambers</a:t>
            </a:r>
          </a:p>
        </p:txBody>
      </p:sp>
      <p:sp>
        <p:nvSpPr>
          <p:cNvPr id="46083" name="Text Box 9"/>
          <p:cNvSpPr txBox="1">
            <a:spLocks noChangeArrowheads="1"/>
          </p:cNvSpPr>
          <p:nvPr/>
        </p:nvSpPr>
        <p:spPr bwMode="auto">
          <a:xfrm>
            <a:off x="5486400" y="5638800"/>
            <a:ext cx="29257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chemeClr val="bg1"/>
                </a:solidFill>
                <a:latin typeface="Arial" charset="0"/>
                <a:cs typeface="Arial" charset="0"/>
              </a:rPr>
              <a:t>Do it Yourself $600</a:t>
            </a:r>
          </a:p>
        </p:txBody>
      </p:sp>
      <p:pic>
        <p:nvPicPr>
          <p:cNvPr id="327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3626" y="3672692"/>
            <a:ext cx="3994150" cy="2968625"/>
          </a:xfrm>
          <a:prstGeom prst="rect">
            <a:avLst/>
          </a:prstGeom>
          <a:noFill/>
          <a:ln>
            <a:noFill/>
          </a:ln>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TextBox 2"/>
          <p:cNvSpPr txBox="1">
            <a:spLocks noChangeArrowheads="1"/>
          </p:cNvSpPr>
          <p:nvPr/>
        </p:nvSpPr>
        <p:spPr bwMode="auto">
          <a:xfrm>
            <a:off x="838200" y="6397625"/>
            <a:ext cx="286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b="1">
                <a:solidFill>
                  <a:schemeClr val="bg1"/>
                </a:solidFill>
                <a:latin typeface="Arial" charset="0"/>
                <a:cs typeface="Arial" charset="0"/>
              </a:rPr>
              <a:t>Large chamber $6000.00</a:t>
            </a:r>
          </a:p>
        </p:txBody>
      </p:sp>
      <p:pic>
        <p:nvPicPr>
          <p:cNvPr id="32779" name="Picture 11" descr="http://regionalbedbugdetection.com/images/heatchamb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38" y="3724101"/>
            <a:ext cx="3564833" cy="2981497"/>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32781" name="Picture 13" descr="http://www.amcanproducts.com/wp-content/uploads/Furniture-1-resiz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328" y="1347543"/>
            <a:ext cx="3800746" cy="2138567"/>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xmlns="">
                <a:solidFill>
                  <a:srgbClr val="FFFFFF"/>
                </a:solidFill>
              </a14:hiddenFill>
            </a:ext>
          </a:extLst>
        </p:spPr>
      </p:pic>
      <p:pic>
        <p:nvPicPr>
          <p:cNvPr id="46088" name="Picture 15" descr="http://www.geekwire.com/wp-content/uploads/zappbu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1717675"/>
            <a:ext cx="2468562" cy="179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82513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82600" y="266700"/>
            <a:ext cx="8229600" cy="9524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i="0" u="none" strike="noStrike" cap="none" baseline="0" dirty="0">
                <a:solidFill>
                  <a:schemeClr val="dk1"/>
                </a:solidFill>
                <a:latin typeface="Calibri"/>
                <a:ea typeface="Calibri"/>
                <a:cs typeface="Calibri"/>
                <a:sym typeface="Calibri"/>
              </a:rPr>
              <a:t>Whole Home Heat Systems </a:t>
            </a:r>
          </a:p>
        </p:txBody>
      </p:sp>
      <p:sp>
        <p:nvSpPr>
          <p:cNvPr id="314" name="Shape 314"/>
          <p:cNvSpPr txBox="1">
            <a:spLocks noGrp="1"/>
          </p:cNvSpPr>
          <p:nvPr>
            <p:ph type="body" idx="1"/>
          </p:nvPr>
        </p:nvSpPr>
        <p:spPr>
          <a:xfrm>
            <a:off x="117475" y="1509712"/>
            <a:ext cx="5146674"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i="0" u="none" strike="noStrike" cap="none" baseline="0" dirty="0">
                <a:solidFill>
                  <a:schemeClr val="dk1"/>
                </a:solidFill>
                <a:latin typeface="Calibri"/>
                <a:ea typeface="Calibri"/>
                <a:cs typeface="Calibri"/>
                <a:sym typeface="Calibri"/>
              </a:rPr>
              <a:t>Electric heat can be used on multi-story buildings</a:t>
            </a:r>
          </a:p>
          <a:p>
            <a:pPr marL="342900" marR="0" lvl="0" indent="-342900" algn="l" rtl="0">
              <a:spcBef>
                <a:spcPts val="480"/>
              </a:spcBef>
              <a:spcAft>
                <a:spcPts val="0"/>
              </a:spcAft>
              <a:buClr>
                <a:schemeClr val="dk1"/>
              </a:buClr>
              <a:buSzPct val="100000"/>
              <a:buFont typeface="Arial"/>
              <a:buChar char="•"/>
            </a:pPr>
            <a:r>
              <a:rPr lang="en-US" sz="2400" i="0" u="none" strike="noStrike" cap="none" baseline="0" dirty="0">
                <a:solidFill>
                  <a:schemeClr val="dk1"/>
                </a:solidFill>
                <a:latin typeface="Calibri"/>
                <a:ea typeface="Calibri"/>
                <a:cs typeface="Calibri"/>
                <a:sym typeface="Calibri"/>
              </a:rPr>
              <a:t>Note there are three heaters in this single dorm room </a:t>
            </a:r>
          </a:p>
        </p:txBody>
      </p:sp>
      <p:pic>
        <p:nvPicPr>
          <p:cNvPr id="315" name="Shape 315"/>
          <p:cNvPicPr preferRelativeResize="0"/>
          <p:nvPr/>
        </p:nvPicPr>
        <p:blipFill rotWithShape="1">
          <a:blip r:embed="rId3">
            <a:alphaModFix/>
          </a:blip>
          <a:srcRect/>
          <a:stretch/>
        </p:blipFill>
        <p:spPr>
          <a:xfrm>
            <a:off x="5264330" y="1812760"/>
            <a:ext cx="3447868" cy="4757855"/>
          </a:xfrm>
          <a:prstGeom prst="rect">
            <a:avLst/>
          </a:prstGeom>
          <a:noFill/>
          <a:ln>
            <a:noFill/>
          </a:ln>
        </p:spPr>
      </p:pic>
      <p:pic>
        <p:nvPicPr>
          <p:cNvPr id="316" name="Shape 316"/>
          <p:cNvPicPr preferRelativeResize="0"/>
          <p:nvPr/>
        </p:nvPicPr>
        <p:blipFill rotWithShape="1">
          <a:blip r:embed="rId4">
            <a:alphaModFix/>
          </a:blip>
          <a:srcRect/>
          <a:stretch/>
        </p:blipFill>
        <p:spPr>
          <a:xfrm>
            <a:off x="587375" y="3932237"/>
            <a:ext cx="4037013" cy="2684462"/>
          </a:xfrm>
          <a:prstGeom prst="rect">
            <a:avLst/>
          </a:prstGeom>
          <a:noFill/>
          <a:ln>
            <a:noFill/>
          </a:ln>
        </p:spPr>
      </p:pic>
    </p:spTree>
    <p:extLst>
      <p:ext uri="{BB962C8B-B14F-4D97-AF65-F5344CB8AC3E}">
        <p14:creationId xmlns:p14="http://schemas.microsoft.com/office/powerpoint/2010/main" val="116411004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EE3A-BB5C-D348-BDA9-16B4B5523F5A}"/>
              </a:ext>
            </a:extLst>
          </p:cNvPr>
          <p:cNvSpPr>
            <a:spLocks noGrp="1"/>
          </p:cNvSpPr>
          <p:nvPr>
            <p:ph type="title"/>
          </p:nvPr>
        </p:nvSpPr>
        <p:spPr/>
        <p:txBody>
          <a:bodyPr/>
          <a:lstStyle/>
          <a:p>
            <a:r>
              <a:rPr lang="en-US" dirty="0"/>
              <a:t>The Clothes Dryer</a:t>
            </a:r>
          </a:p>
        </p:txBody>
      </p:sp>
      <p:sp>
        <p:nvSpPr>
          <p:cNvPr id="3" name="Content Placeholder 2">
            <a:extLst>
              <a:ext uri="{FF2B5EF4-FFF2-40B4-BE49-F238E27FC236}">
                <a16:creationId xmlns:a16="http://schemas.microsoft.com/office/drawing/2014/main" id="{ED1811E0-04E7-0941-9146-C1EB7308E4B0}"/>
              </a:ext>
            </a:extLst>
          </p:cNvPr>
          <p:cNvSpPr>
            <a:spLocks noGrp="1"/>
          </p:cNvSpPr>
          <p:nvPr>
            <p:ph sz="half" idx="1"/>
          </p:nvPr>
        </p:nvSpPr>
        <p:spPr/>
        <p:txBody>
          <a:bodyPr/>
          <a:lstStyle/>
          <a:p>
            <a:r>
              <a:rPr lang="en-US" dirty="0">
                <a:latin typeface="Arial" charset="0"/>
                <a:cs typeface="Arial" charset="0"/>
              </a:rPr>
              <a:t>Have several on site reserved for bed bug treatment only</a:t>
            </a:r>
          </a:p>
          <a:p>
            <a:r>
              <a:rPr lang="en-US" dirty="0">
                <a:latin typeface="Arial" charset="0"/>
                <a:cs typeface="Arial" charset="0"/>
              </a:rPr>
              <a:t>Provide tokens</a:t>
            </a:r>
          </a:p>
          <a:p>
            <a:r>
              <a:rPr lang="en-US" dirty="0">
                <a:latin typeface="Arial" charset="0"/>
                <a:cs typeface="Arial" charset="0"/>
              </a:rPr>
              <a:t>Purchase dryers with shelves so items (shoes) that cannot be tumbled can be treated</a:t>
            </a:r>
          </a:p>
          <a:p>
            <a:endParaRPr lang="en-US" dirty="0"/>
          </a:p>
        </p:txBody>
      </p:sp>
      <p:sp>
        <p:nvSpPr>
          <p:cNvPr id="4" name="Content Placeholder 3">
            <a:extLst>
              <a:ext uri="{FF2B5EF4-FFF2-40B4-BE49-F238E27FC236}">
                <a16:creationId xmlns:a16="http://schemas.microsoft.com/office/drawing/2014/main" id="{3DD1919F-90F0-104A-9297-87CFF7AC2ED2}"/>
              </a:ext>
            </a:extLst>
          </p:cNvPr>
          <p:cNvSpPr>
            <a:spLocks noGrp="1"/>
          </p:cNvSpPr>
          <p:nvPr>
            <p:ph sz="half" idx="2"/>
          </p:nvPr>
        </p:nvSpPr>
        <p:spPr/>
        <p:txBody>
          <a:bodyPr/>
          <a:lstStyle/>
          <a:p>
            <a:endParaRPr lang="en-US"/>
          </a:p>
        </p:txBody>
      </p:sp>
      <p:grpSp>
        <p:nvGrpSpPr>
          <p:cNvPr id="5" name="Group 3">
            <a:extLst>
              <a:ext uri="{FF2B5EF4-FFF2-40B4-BE49-F238E27FC236}">
                <a16:creationId xmlns:a16="http://schemas.microsoft.com/office/drawing/2014/main" id="{E1F16406-62F6-1440-96DE-4EFAD2DCA2B5}"/>
              </a:ext>
            </a:extLst>
          </p:cNvPr>
          <p:cNvGrpSpPr>
            <a:grpSpLocks/>
          </p:cNvGrpSpPr>
          <p:nvPr/>
        </p:nvGrpSpPr>
        <p:grpSpPr bwMode="auto">
          <a:xfrm>
            <a:off x="4495800" y="2554514"/>
            <a:ext cx="4268788" cy="3477986"/>
            <a:chOff x="2373084" y="1910832"/>
            <a:chExt cx="6601097" cy="4566167"/>
          </a:xfrm>
        </p:grpSpPr>
        <p:pic>
          <p:nvPicPr>
            <p:cNvPr id="6" name="Picture 3" descr="clothes-dryers-21030">
              <a:extLst>
                <a:ext uri="{FF2B5EF4-FFF2-40B4-BE49-F238E27FC236}">
                  <a16:creationId xmlns:a16="http://schemas.microsoft.com/office/drawing/2014/main" id="{503BD45F-D16D-EA42-9BE0-8D093AF83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776" y="1910832"/>
              <a:ext cx="3409405" cy="4566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clothes-dryers-21030">
              <a:extLst>
                <a:ext uri="{FF2B5EF4-FFF2-40B4-BE49-F238E27FC236}">
                  <a16:creationId xmlns:a16="http://schemas.microsoft.com/office/drawing/2014/main" id="{BBA02029-F58B-F848-AE58-B2319CA0A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084" y="1910832"/>
              <a:ext cx="3409405" cy="4566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75190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609600" y="152400"/>
            <a:ext cx="6934200" cy="1154113"/>
          </a:xfrm>
        </p:spPr>
        <p:txBody>
          <a:bodyPr/>
          <a:lstStyle/>
          <a:p>
            <a:pPr eaLnBrk="1" hangingPunct="1"/>
            <a:r>
              <a:rPr lang="en-US" altLang="en-US"/>
              <a:t>Steam</a:t>
            </a:r>
          </a:p>
        </p:txBody>
      </p:sp>
      <p:sp>
        <p:nvSpPr>
          <p:cNvPr id="102402" name="Content Placeholder 3"/>
          <p:cNvSpPr>
            <a:spLocks noGrp="1"/>
          </p:cNvSpPr>
          <p:nvPr>
            <p:ph sz="quarter" idx="4294967295"/>
          </p:nvPr>
        </p:nvSpPr>
        <p:spPr>
          <a:xfrm>
            <a:off x="4572000" y="2005013"/>
            <a:ext cx="4038600" cy="4333875"/>
          </a:xfrm>
        </p:spPr>
        <p:txBody>
          <a:bodyPr/>
          <a:lstStyle/>
          <a:p>
            <a:pPr eaLnBrk="1" hangingPunct="1"/>
            <a:r>
              <a:rPr lang="en-US" altLang="en-US" sz="2800" dirty="0"/>
              <a:t>Provides immediate kill of all life stages</a:t>
            </a:r>
          </a:p>
          <a:p>
            <a:pPr eaLnBrk="1" hangingPunct="1"/>
            <a:r>
              <a:rPr lang="en-US" altLang="en-US" sz="2800" dirty="0"/>
              <a:t>Penetrates into cracks and 1-2 cm into fabric, up to 6 cm in cracks</a:t>
            </a:r>
          </a:p>
          <a:p>
            <a:pPr eaLnBrk="1" hangingPunct="1"/>
            <a:r>
              <a:rPr lang="en-US" altLang="en-US" sz="2800" dirty="0"/>
              <a:t>No pesticide residue</a:t>
            </a:r>
          </a:p>
          <a:p>
            <a:pPr eaLnBrk="1" hangingPunct="1"/>
            <a:r>
              <a:rPr lang="en-US" altLang="en-US" sz="2800" dirty="0"/>
              <a:t>Slow!</a:t>
            </a:r>
          </a:p>
          <a:p>
            <a:pPr eaLnBrk="1" hangingPunct="1"/>
            <a:r>
              <a:rPr lang="en-US" altLang="en-US" sz="2800" dirty="0"/>
              <a:t>No industrial steamer needed.</a:t>
            </a:r>
          </a:p>
        </p:txBody>
      </p:sp>
      <p:pic>
        <p:nvPicPr>
          <p:cNvPr id="1146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31950"/>
            <a:ext cx="3810000" cy="5080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511895"/>
            <a:ext cx="1219200" cy="200055"/>
          </a:xfrm>
          <a:prstGeom prst="rect">
            <a:avLst/>
          </a:prstGeom>
          <a:noFill/>
        </p:spPr>
        <p:txBody>
          <a:bodyPr wrap="square" rtlCol="0">
            <a:spAutoFit/>
          </a:bodyPr>
          <a:lstStyle/>
          <a:p>
            <a:r>
              <a:rPr lang="en-US" sz="700" dirty="0">
                <a:solidFill>
                  <a:schemeClr val="bg1"/>
                </a:solidFill>
              </a:rPr>
              <a:t>Photo: Susannah Reese</a:t>
            </a:r>
          </a:p>
        </p:txBody>
      </p:sp>
    </p:spTree>
    <p:extLst>
      <p:ext uri="{BB962C8B-B14F-4D97-AF65-F5344CB8AC3E}">
        <p14:creationId xmlns:p14="http://schemas.microsoft.com/office/powerpoint/2010/main" val="1010565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en-US"/>
              <a:t>The role of the professional</a:t>
            </a:r>
          </a:p>
        </p:txBody>
      </p:sp>
      <p:sp>
        <p:nvSpPr>
          <p:cNvPr id="103426" name="Content Placeholder 2"/>
          <p:cNvSpPr>
            <a:spLocks noGrp="1"/>
          </p:cNvSpPr>
          <p:nvPr>
            <p:ph sz="half" idx="1"/>
          </p:nvPr>
        </p:nvSpPr>
        <p:spPr>
          <a:xfrm>
            <a:off x="362243" y="1531144"/>
            <a:ext cx="4138613" cy="5105399"/>
          </a:xfrm>
        </p:spPr>
        <p:txBody>
          <a:bodyPr/>
          <a:lstStyle/>
          <a:p>
            <a:pPr eaLnBrk="1" hangingPunct="1"/>
            <a:r>
              <a:rPr lang="en-US" altLang="en-US" dirty="0"/>
              <a:t>Must be trained and licensed to apply any pesticides</a:t>
            </a:r>
          </a:p>
          <a:p>
            <a:pPr eaLnBrk="1" hangingPunct="1"/>
            <a:r>
              <a:rPr lang="en-US" altLang="en-US" dirty="0"/>
              <a:t>Knows how to monitor, locate, and identify pests</a:t>
            </a:r>
          </a:p>
          <a:p>
            <a:pPr eaLnBrk="1" hangingPunct="1"/>
            <a:r>
              <a:rPr lang="en-US" altLang="en-US" dirty="0"/>
              <a:t>Experienced in what works and what doesn’t</a:t>
            </a:r>
          </a:p>
          <a:p>
            <a:pPr eaLnBrk="1" hangingPunct="1"/>
            <a:r>
              <a:rPr lang="en-US" altLang="en-US" dirty="0"/>
              <a:t>Knows state laws regarding pesticide use</a:t>
            </a:r>
          </a:p>
        </p:txBody>
      </p:sp>
      <p:pic>
        <p:nvPicPr>
          <p:cNvPr id="10342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41788" y="1417638"/>
            <a:ext cx="3162300" cy="4286250"/>
          </a:xfrm>
        </p:spPr>
      </p:pic>
      <p:sp>
        <p:nvSpPr>
          <p:cNvPr id="5" name="Vertical Scroll 4"/>
          <p:cNvSpPr>
            <a:spLocks noChangeArrowheads="1"/>
          </p:cNvSpPr>
          <p:nvPr/>
        </p:nvSpPr>
        <p:spPr bwMode="auto">
          <a:xfrm rot="-695043">
            <a:off x="6210300" y="2305050"/>
            <a:ext cx="2990850" cy="3557588"/>
          </a:xfrm>
          <a:prstGeom prst="verticalScroll">
            <a:avLst>
              <a:gd name="adj" fmla="val 12500"/>
            </a:avLst>
          </a:prstGeom>
          <a:solidFill>
            <a:srgbClr val="3C8C93"/>
          </a:solidFill>
          <a:ln w="9525">
            <a:solidFill>
              <a:srgbClr val="D5E8EA"/>
            </a:solidFill>
            <a:round/>
            <a:headEnd/>
            <a:tailEnd/>
          </a:ln>
          <a:effectLst>
            <a:outerShdw blurRad="40000" dist="23000" dir="5400000" rotWithShape="0">
              <a:srgbClr val="000000">
                <a:alpha val="34998"/>
              </a:srgbClr>
            </a:outerShdw>
          </a:effectLst>
        </p:spPr>
        <p:txBody>
          <a:bodyPr anchor="ctr"/>
          <a:lstStyle/>
          <a:p>
            <a:pPr algn="ctr" eaLnBrk="1" fontAlgn="auto" hangingPunct="1">
              <a:spcBef>
                <a:spcPts val="0"/>
              </a:spcBef>
              <a:spcAft>
                <a:spcPts val="0"/>
              </a:spcAft>
              <a:defRPr/>
            </a:pPr>
            <a:r>
              <a:rPr lang="en-US" sz="2800" dirty="0">
                <a:solidFill>
                  <a:schemeClr val="lt1"/>
                </a:solidFill>
                <a:latin typeface="+mn-lt"/>
                <a:ea typeface="+mn-ea"/>
              </a:rPr>
              <a:t>Housing staff can do bed bug control in-house if licensed</a:t>
            </a:r>
          </a:p>
        </p:txBody>
      </p:sp>
      <p:sp>
        <p:nvSpPr>
          <p:cNvPr id="2" name="TextBox 1"/>
          <p:cNvSpPr txBox="1"/>
          <p:nvPr/>
        </p:nvSpPr>
        <p:spPr>
          <a:xfrm>
            <a:off x="6629400" y="6160939"/>
            <a:ext cx="2335212" cy="577081"/>
          </a:xfrm>
          <a:prstGeom prst="rect">
            <a:avLst/>
          </a:prstGeom>
          <a:noFill/>
        </p:spPr>
        <p:txBody>
          <a:bodyPr wrap="square" rtlCol="0">
            <a:spAutoFit/>
          </a:bodyPr>
          <a:lstStyle/>
          <a:p>
            <a:r>
              <a:rPr lang="en-US" sz="1050" dirty="0"/>
              <a:t>Picture: National Pesticide Information Center and Dr. Michael Merchant</a:t>
            </a:r>
          </a:p>
        </p:txBody>
      </p:sp>
    </p:spTree>
    <p:extLst>
      <p:ext uri="{BB962C8B-B14F-4D97-AF65-F5344CB8AC3E}">
        <p14:creationId xmlns:p14="http://schemas.microsoft.com/office/powerpoint/2010/main" val="1986894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sldNum" idx="4294967295"/>
          </p:nvPr>
        </p:nvSpPr>
        <p:spPr>
          <a:xfrm>
            <a:off x="6553200" y="6416675"/>
            <a:ext cx="2133599" cy="24447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800" b="0" i="0" u="none" strike="noStrike" cap="none" baseline="0">
                <a:solidFill>
                  <a:srgbClr val="000000"/>
                </a:solidFill>
                <a:latin typeface="Calibri"/>
                <a:ea typeface="Calibri"/>
                <a:cs typeface="Calibri"/>
                <a:sym typeface="Calibri"/>
              </a:rPr>
              <a:t>49</a:t>
            </a:fld>
            <a:endParaRPr lang="en-US" sz="1800" b="0" i="0" u="none" strike="noStrike" cap="none" baseline="0">
              <a:solidFill>
                <a:srgbClr val="000000"/>
              </a:solidFill>
              <a:latin typeface="Calibri"/>
              <a:ea typeface="Calibri"/>
              <a:cs typeface="Calibri"/>
              <a:sym typeface="Calibri"/>
            </a:endParaRPr>
          </a:p>
        </p:txBody>
      </p:sp>
      <p:sp>
        <p:nvSpPr>
          <p:cNvPr id="145" name="Shape 145"/>
          <p:cNvSpPr/>
          <p:nvPr/>
        </p:nvSpPr>
        <p:spPr>
          <a:xfrm>
            <a:off x="496887" y="1779588"/>
            <a:ext cx="8150224" cy="3324225"/>
          </a:xfrm>
          <a:prstGeom prst="rect">
            <a:avLst/>
          </a:prstGeom>
          <a:noFill/>
          <a:ln>
            <a:noFill/>
          </a:ln>
        </p:spPr>
        <p:txBody>
          <a:bodyPr lIns="0" tIns="0" rIns="0" bIns="0" anchor="ctr" anchorCtr="0">
            <a:noAutofit/>
          </a:bodyPr>
          <a:lstStyle/>
          <a:p>
            <a:pPr marL="209550" marR="0" lvl="0" indent="-209550" algn="l" rtl="0">
              <a:spcBef>
                <a:spcPts val="0"/>
              </a:spcBef>
              <a:buClr>
                <a:schemeClr val="dk1"/>
              </a:buClr>
              <a:buSzPct val="75000"/>
              <a:buFont typeface="Arial"/>
              <a:buChar char="•"/>
            </a:pPr>
            <a:r>
              <a:rPr lang="en-US" sz="2200" b="0" i="0" u="none" strike="noStrike" cap="none" baseline="0">
                <a:solidFill>
                  <a:schemeClr val="dk1"/>
                </a:solidFill>
                <a:latin typeface="Calibri"/>
                <a:ea typeface="Calibri"/>
                <a:cs typeface="Calibri"/>
                <a:sym typeface="Calibri"/>
              </a:rPr>
              <a:t>Bed bug remediation costs vary depending on the infestation level, clutter level, and treatment strategy used.</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Visual inspection ~$0-200</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Canine inspection ~$300-600</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Insecticide treatment ~$500 per apartment unit</a:t>
            </a:r>
          </a:p>
          <a:p>
            <a:pPr marL="876300" marR="0" lvl="2" indent="-190500" algn="l" rtl="0">
              <a:spcBef>
                <a:spcPts val="0"/>
              </a:spcBef>
              <a:buClr>
                <a:schemeClr val="dk1"/>
              </a:buClr>
              <a:buSzPct val="75000"/>
              <a:buFont typeface="Arial"/>
              <a:buChar char="•"/>
            </a:pPr>
            <a:r>
              <a:rPr lang="en-US" sz="1600" b="0" i="0" u="none" strike="noStrike" cap="none" baseline="0">
                <a:solidFill>
                  <a:schemeClr val="dk1"/>
                </a:solidFill>
                <a:latin typeface="Calibri"/>
                <a:ea typeface="Calibri"/>
                <a:cs typeface="Calibri"/>
                <a:sym typeface="Calibri"/>
              </a:rPr>
              <a:t>Three treatments are recommended at 2-week intervals</a:t>
            </a:r>
          </a:p>
          <a:p>
            <a:pPr marL="876300" marR="0" lvl="2" indent="-190500" algn="l" rtl="0">
              <a:spcBef>
                <a:spcPts val="0"/>
              </a:spcBef>
              <a:buClr>
                <a:schemeClr val="dk1"/>
              </a:buClr>
              <a:buSzPct val="75000"/>
              <a:buFont typeface="Arial"/>
              <a:buChar char="•"/>
            </a:pPr>
            <a:r>
              <a:rPr lang="en-US" sz="1600" b="0" i="0" u="none" strike="noStrike" cap="none" baseline="0">
                <a:solidFill>
                  <a:schemeClr val="dk1"/>
                </a:solidFill>
                <a:latin typeface="Calibri"/>
                <a:ea typeface="Calibri"/>
                <a:cs typeface="Calibri"/>
                <a:sym typeface="Calibri"/>
              </a:rPr>
              <a:t>$200-400 per room </a:t>
            </a:r>
            <a:r>
              <a:rPr lang="en-US" sz="900" b="0" i="0" u="none" strike="noStrike" cap="none" baseline="0">
                <a:solidFill>
                  <a:schemeClr val="dk1"/>
                </a:solidFill>
                <a:latin typeface="Calibri"/>
                <a:ea typeface="Calibri"/>
                <a:cs typeface="Calibri"/>
                <a:sym typeface="Calibri"/>
              </a:rPr>
              <a:t>(Bed Bug Solutions, Inc., Chicago, IL)</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Whole-unit heat treatment ~$800-1200 per unit</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Mattress encasements ~$70-150 per set</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Monitoring devices ~$20 for a set of 4</a:t>
            </a:r>
          </a:p>
          <a:p>
            <a:pPr marL="533400" marR="0" lvl="1" indent="-190500" algn="l" rtl="0">
              <a:spcBef>
                <a:spcPts val="0"/>
              </a:spcBef>
              <a:buClr>
                <a:schemeClr val="dk1"/>
              </a:buClr>
              <a:buSzPct val="75000"/>
              <a:buFont typeface="Arial"/>
              <a:buChar char="•"/>
            </a:pPr>
            <a:r>
              <a:rPr lang="en-US" sz="2000" b="0" i="0" u="none" strike="noStrike" cap="none" baseline="0">
                <a:solidFill>
                  <a:schemeClr val="dk1"/>
                </a:solidFill>
                <a:latin typeface="Calibri"/>
                <a:ea typeface="Calibri"/>
                <a:cs typeface="Calibri"/>
                <a:sym typeface="Calibri"/>
              </a:rPr>
              <a:t>Containerized fumigation ~$1000 per treatment</a:t>
            </a:r>
          </a:p>
        </p:txBody>
      </p:sp>
      <p:pic>
        <p:nvPicPr>
          <p:cNvPr id="146" name="Shape 146"/>
          <p:cNvPicPr preferRelativeResize="0"/>
          <p:nvPr/>
        </p:nvPicPr>
        <p:blipFill rotWithShape="1">
          <a:blip r:embed="rId3">
            <a:alphaModFix/>
          </a:blip>
          <a:srcRect/>
          <a:stretch/>
        </p:blipFill>
        <p:spPr>
          <a:xfrm>
            <a:off x="6691313" y="2595563"/>
            <a:ext cx="2052636" cy="2214561"/>
          </a:xfrm>
          <a:prstGeom prst="rect">
            <a:avLst/>
          </a:prstGeom>
          <a:noFill/>
          <a:ln>
            <a:noFill/>
          </a:ln>
        </p:spPr>
      </p:pic>
      <p:grpSp>
        <p:nvGrpSpPr>
          <p:cNvPr id="147" name="Shape 147"/>
          <p:cNvGrpSpPr/>
          <p:nvPr/>
        </p:nvGrpSpPr>
        <p:grpSpPr>
          <a:xfrm>
            <a:off x="82549" y="5283199"/>
            <a:ext cx="8978902" cy="1398589"/>
            <a:chOff x="0" y="0"/>
            <a:chExt cx="8980449" cy="1399349"/>
          </a:xfrm>
        </p:grpSpPr>
        <p:sp>
          <p:nvSpPr>
            <p:cNvPr id="148" name="Shape 148"/>
            <p:cNvSpPr/>
            <p:nvPr/>
          </p:nvSpPr>
          <p:spPr>
            <a:xfrm>
              <a:off x="37525" y="83334"/>
              <a:ext cx="8905396" cy="1232674"/>
            </a:xfrm>
            <a:prstGeom prst="rect">
              <a:avLst/>
            </a:prstGeom>
            <a:solidFill>
              <a:srgbClr val="70BF41"/>
            </a:solidFill>
            <a:ln>
              <a:noFill/>
            </a:ln>
          </p:spPr>
          <p:txBody>
            <a:bodyPr lIns="0" tIns="0" rIns="0" bIns="0" anchor="ctr" anchorCtr="0">
              <a:noAutofit/>
            </a:bodyPr>
            <a:lstStyle/>
            <a:p>
              <a:pPr marL="0" marR="0" lvl="0" indent="0" algn="ctr" rtl="0">
                <a:lnSpc>
                  <a:spcPct val="80000"/>
                </a:lnSpc>
                <a:spcBef>
                  <a:spcPts val="0"/>
                </a:spcBef>
                <a:buSzPct val="25000"/>
                <a:buNone/>
              </a:pPr>
              <a:r>
                <a:rPr lang="en-US" sz="2600" b="0" i="0" u="none" strike="noStrike" cap="none" baseline="0">
                  <a:solidFill>
                    <a:schemeClr val="dk1"/>
                  </a:solidFill>
                  <a:latin typeface="Calibri"/>
                  <a:ea typeface="Calibri"/>
                  <a:cs typeface="Calibri"/>
                  <a:sym typeface="Calibri"/>
                </a:rPr>
                <a:t>“It’s not unusual for the typical afflicted family </a:t>
              </a:r>
            </a:p>
            <a:p>
              <a:pPr marL="0" marR="0" lvl="0" indent="0" algn="ctr" rtl="0">
                <a:lnSpc>
                  <a:spcPct val="80000"/>
                </a:lnSpc>
                <a:spcBef>
                  <a:spcPts val="0"/>
                </a:spcBef>
                <a:buSzPct val="25000"/>
                <a:buNone/>
              </a:pPr>
              <a:r>
                <a:rPr lang="en-US" sz="2600" b="0" i="0" u="none" strike="noStrike" cap="none" baseline="0">
                  <a:solidFill>
                    <a:schemeClr val="dk1"/>
                  </a:solidFill>
                  <a:latin typeface="Calibri"/>
                  <a:ea typeface="Calibri"/>
                  <a:cs typeface="Calibri"/>
                  <a:sym typeface="Calibri"/>
                </a:rPr>
                <a:t>to spend $5,000 or more on inspections, </a:t>
              </a:r>
            </a:p>
            <a:p>
              <a:pPr marL="0" marR="0" lvl="0" indent="0" algn="ctr" rtl="0">
                <a:lnSpc>
                  <a:spcPct val="80000"/>
                </a:lnSpc>
                <a:spcBef>
                  <a:spcPts val="0"/>
                </a:spcBef>
                <a:buSzPct val="25000"/>
                <a:buNone/>
              </a:pPr>
              <a:r>
                <a:rPr lang="en-US" sz="2600" b="0" i="0" u="none" strike="noStrike" cap="none" baseline="0">
                  <a:solidFill>
                    <a:schemeClr val="dk1"/>
                  </a:solidFill>
                  <a:latin typeface="Calibri"/>
                  <a:ea typeface="Calibri"/>
                  <a:cs typeface="Calibri"/>
                  <a:sym typeface="Calibri"/>
                </a:rPr>
                <a:t>exterminator fees, cleaning and storage”</a:t>
              </a:r>
            </a:p>
            <a:p>
              <a:pPr marL="0" marR="0" lvl="0" indent="0" algn="ctr" rtl="0">
                <a:spcBef>
                  <a:spcPts val="500"/>
                </a:spcBef>
                <a:buSzPct val="25000"/>
                <a:buNone/>
              </a:pPr>
              <a:r>
                <a:rPr lang="en-US" sz="1600" b="0" i="0" u="none" strike="noStrike" cap="none" baseline="0">
                  <a:solidFill>
                    <a:schemeClr val="dk1"/>
                  </a:solidFill>
                  <a:latin typeface="Calibri"/>
                  <a:ea typeface="Calibri"/>
                  <a:cs typeface="Calibri"/>
                  <a:sym typeface="Calibri"/>
                </a:rPr>
                <a:t>Jody Gangloff-Kaufmann, New York State IPM Program</a:t>
              </a:r>
            </a:p>
          </p:txBody>
        </p:sp>
        <p:pic>
          <p:nvPicPr>
            <p:cNvPr id="149" name="Shape 149"/>
            <p:cNvPicPr preferRelativeResize="0"/>
            <p:nvPr/>
          </p:nvPicPr>
          <p:blipFill rotWithShape="1">
            <a:blip r:embed="rId4">
              <a:alphaModFix/>
            </a:blip>
            <a:srcRect/>
            <a:stretch/>
          </p:blipFill>
          <p:spPr>
            <a:xfrm>
              <a:off x="0" y="0"/>
              <a:ext cx="8980449" cy="1399349"/>
            </a:xfrm>
            <a:prstGeom prst="rect">
              <a:avLst/>
            </a:prstGeom>
            <a:noFill/>
            <a:ln>
              <a:noFill/>
            </a:ln>
          </p:spPr>
        </p:pic>
      </p:grpSp>
      <p:sp>
        <p:nvSpPr>
          <p:cNvPr id="150" name="Shape 150"/>
          <p:cNvSpPr/>
          <p:nvPr/>
        </p:nvSpPr>
        <p:spPr>
          <a:xfrm>
            <a:off x="2212975" y="284162"/>
            <a:ext cx="6845299" cy="1031875"/>
          </a:xfrm>
          <a:prstGeom prst="rect">
            <a:avLst/>
          </a:prstGeom>
          <a:noFill/>
          <a:ln>
            <a:noFill/>
          </a:ln>
        </p:spPr>
        <p:txBody>
          <a:bodyPr lIns="0" tIns="0" rIns="0" bIns="0" anchor="ctr" anchorCtr="0">
            <a:noAutofit/>
          </a:bodyPr>
          <a:lstStyle/>
          <a:p>
            <a:pPr marL="0" marR="0" lvl="0" indent="0" algn="l" rtl="0">
              <a:spcBef>
                <a:spcPts val="0"/>
              </a:spcBef>
              <a:buSzPct val="25000"/>
              <a:buNone/>
            </a:pPr>
            <a:r>
              <a:rPr lang="en-US" sz="4400" b="1" i="0" u="none" strike="noStrike" cap="none" baseline="0">
                <a:solidFill>
                  <a:schemeClr val="dk1"/>
                </a:solidFill>
                <a:latin typeface="Arial"/>
                <a:ea typeface="Arial"/>
                <a:cs typeface="Arial"/>
                <a:sym typeface="Arial"/>
              </a:rPr>
              <a:t>Cost of Bed Bug Control</a:t>
            </a:r>
          </a:p>
        </p:txBody>
      </p:sp>
    </p:spTree>
    <p:extLst>
      <p:ext uri="{BB962C8B-B14F-4D97-AF65-F5344CB8AC3E}">
        <p14:creationId xmlns:p14="http://schemas.microsoft.com/office/powerpoint/2010/main" val="369193057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7E745-85C8-A045-826C-1E7A8AEDDBF5}" type="slidenum">
              <a:rPr lang="en-US" sz="1400">
                <a:ea typeface="Osaka" charset="0"/>
                <a:cs typeface="Osaka" charset="0"/>
              </a:rPr>
              <a:pPr/>
              <a:t>5</a:t>
            </a:fld>
            <a:endParaRPr lang="en-US" sz="1400">
              <a:ea typeface="Osaka" charset="0"/>
              <a:cs typeface="Osaka" charset="0"/>
            </a:endParaRPr>
          </a:p>
        </p:txBody>
      </p:sp>
      <p:sp>
        <p:nvSpPr>
          <p:cNvPr id="25602" name="Rectangle 7"/>
          <p:cNvSpPr>
            <a:spLocks noGrp="1" noChangeArrowheads="1"/>
          </p:cNvSpPr>
          <p:nvPr>
            <p:ph type="title"/>
          </p:nvPr>
        </p:nvSpPr>
        <p:spPr/>
        <p:txBody>
          <a:bodyPr/>
          <a:lstStyle/>
          <a:p>
            <a:r>
              <a:rPr lang="en-US">
                <a:latin typeface="Arial" charset="0"/>
                <a:ea typeface="Osaka" charset="0"/>
                <a:cs typeface="Osaka" charset="0"/>
              </a:rPr>
              <a:t>Bed bug life cycle</a:t>
            </a:r>
          </a:p>
        </p:txBody>
      </p:sp>
      <p:pic>
        <p:nvPicPr>
          <p:cNvPr id="25603" name="Picture 9" descr="ASAF-6.jpg"/>
          <p:cNvPicPr>
            <a:picLocks noChangeAspect="1"/>
          </p:cNvPicPr>
          <p:nvPr/>
        </p:nvPicPr>
        <p:blipFill>
          <a:blip r:embed="rId3">
            <a:extLst>
              <a:ext uri="{28A0092B-C50C-407E-A947-70E740481C1C}">
                <a14:useLocalDpi xmlns:a14="http://schemas.microsoft.com/office/drawing/2010/main" val="0"/>
              </a:ext>
            </a:extLst>
          </a:blip>
          <a:srcRect l="6779" r="8475"/>
          <a:stretch>
            <a:fillRect/>
          </a:stretch>
        </p:blipFill>
        <p:spPr bwMode="auto">
          <a:xfrm>
            <a:off x="838200" y="2058988"/>
            <a:ext cx="3733800" cy="38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10" descr="BBugLifeCircleGrayBckgrd-cropped.jpg"/>
          <p:cNvPicPr>
            <a:picLocks noChangeAspect="1"/>
          </p:cNvPicPr>
          <p:nvPr/>
        </p:nvPicPr>
        <p:blipFill>
          <a:blip r:embed="rId4">
            <a:extLst>
              <a:ext uri="{28A0092B-C50C-407E-A947-70E740481C1C}">
                <a14:useLocalDpi xmlns:a14="http://schemas.microsoft.com/office/drawing/2010/main" val="0"/>
              </a:ext>
            </a:extLst>
          </a:blip>
          <a:srcRect l="5460" r="9023"/>
          <a:stretch>
            <a:fillRect/>
          </a:stretch>
        </p:blipFill>
        <p:spPr bwMode="auto">
          <a:xfrm>
            <a:off x="4876800" y="2057400"/>
            <a:ext cx="3581400" cy="384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 Box 3"/>
          <p:cNvSpPr txBox="1">
            <a:spLocks noChangeArrowheads="1"/>
          </p:cNvSpPr>
          <p:nvPr/>
        </p:nvSpPr>
        <p:spPr bwMode="auto">
          <a:xfrm>
            <a:off x="838200" y="5867400"/>
            <a:ext cx="434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Fed</a:t>
            </a:r>
          </a:p>
        </p:txBody>
      </p:sp>
      <p:sp>
        <p:nvSpPr>
          <p:cNvPr id="25606" name="Text Box 3"/>
          <p:cNvSpPr txBox="1">
            <a:spLocks noChangeArrowheads="1"/>
          </p:cNvSpPr>
          <p:nvPr/>
        </p:nvSpPr>
        <p:spPr bwMode="auto">
          <a:xfrm>
            <a:off x="4876800" y="5943600"/>
            <a:ext cx="434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Unfed</a:t>
            </a:r>
          </a:p>
        </p:txBody>
      </p:sp>
    </p:spTree>
    <p:extLst>
      <p:ext uri="{BB962C8B-B14F-4D97-AF65-F5344CB8AC3E}">
        <p14:creationId xmlns:p14="http://schemas.microsoft.com/office/powerpoint/2010/main" val="2250056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t>Understanding chemical treatments</a:t>
            </a:r>
          </a:p>
        </p:txBody>
      </p:sp>
      <p:sp>
        <p:nvSpPr>
          <p:cNvPr id="109570" name="Content Placeholder 2"/>
          <p:cNvSpPr>
            <a:spLocks noGrp="1"/>
          </p:cNvSpPr>
          <p:nvPr>
            <p:ph idx="1"/>
          </p:nvPr>
        </p:nvSpPr>
        <p:spPr/>
        <p:txBody>
          <a:bodyPr/>
          <a:lstStyle/>
          <a:p>
            <a:r>
              <a:rPr lang="en-US" altLang="en-US" sz="2800" dirty="0"/>
              <a:t>Bed bugs are resistant to many of the commonly used chemicals. </a:t>
            </a:r>
            <a:r>
              <a:rPr lang="en-US" altLang="en-US" sz="2800" b="1" dirty="0"/>
              <a:t>There is no silver bullet. </a:t>
            </a:r>
          </a:p>
          <a:p>
            <a:r>
              <a:rPr lang="en-US" altLang="en-US" sz="2800" dirty="0"/>
              <a:t>Pesticide sprays have limited residual effect</a:t>
            </a:r>
          </a:p>
          <a:p>
            <a:r>
              <a:rPr lang="en-US" altLang="en-US" sz="2800" b="1" i="1" u="sng" dirty="0"/>
              <a:t>Most sprays only work on contact</a:t>
            </a:r>
          </a:p>
          <a:p>
            <a:r>
              <a:rPr lang="en-US" altLang="en-US" sz="2800" dirty="0"/>
              <a:t>The most effective chemicals are combination products (neonicotinoids + </a:t>
            </a:r>
            <a:r>
              <a:rPr lang="en-US" altLang="en-US" sz="2800" dirty="0" err="1"/>
              <a:t>pyrethroids</a:t>
            </a:r>
            <a:r>
              <a:rPr lang="en-US" altLang="en-US" sz="2800" dirty="0"/>
              <a:t>)</a:t>
            </a:r>
          </a:p>
          <a:p>
            <a:r>
              <a:rPr lang="en-US" altLang="en-US" sz="2800" dirty="0"/>
              <a:t>Dusts are effective as long as they are kept dry</a:t>
            </a:r>
          </a:p>
          <a:p>
            <a:r>
              <a:rPr lang="en-US" altLang="en-US" sz="2800" dirty="0"/>
              <a:t>Rubbing alcohol ONLY kills on contact</a:t>
            </a:r>
          </a:p>
          <a:p>
            <a:pPr marL="0" indent="0">
              <a:buNone/>
            </a:pPr>
            <a:r>
              <a:rPr lang="en-US" altLang="en-US" sz="2800" dirty="0">
                <a:solidFill>
                  <a:srgbClr val="800000"/>
                </a:solidFill>
              </a:rPr>
              <a:t>*</a:t>
            </a:r>
            <a:r>
              <a:rPr lang="en-US" altLang="en-US" sz="2000" dirty="0">
                <a:solidFill>
                  <a:srgbClr val="800000"/>
                </a:solidFill>
              </a:rPr>
              <a:t>Ask </a:t>
            </a:r>
            <a:r>
              <a:rPr lang="en-US" altLang="en-US" sz="2000" dirty="0" err="1">
                <a:solidFill>
                  <a:srgbClr val="800000"/>
                </a:solidFill>
              </a:rPr>
              <a:t>StopPests</a:t>
            </a:r>
            <a:r>
              <a:rPr lang="en-US" altLang="en-US" sz="2000" dirty="0">
                <a:solidFill>
                  <a:srgbClr val="800000"/>
                </a:solidFill>
              </a:rPr>
              <a:t> or CCE for advice on product efficacy</a:t>
            </a:r>
          </a:p>
        </p:txBody>
      </p:sp>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6736FA6-620C-C949-9ECE-887F21E9B0E5}" type="slidenum">
              <a:rPr lang="en-US" altLang="en-US" sz="1400"/>
              <a:pPr>
                <a:lnSpc>
                  <a:spcPct val="100000"/>
                </a:lnSpc>
                <a:spcBef>
                  <a:spcPct val="0"/>
                </a:spcBef>
                <a:buSzTx/>
                <a:buFontTx/>
                <a:buNone/>
              </a:pPr>
              <a:t>50</a:t>
            </a:fld>
            <a:endParaRPr lang="en-US" altLang="en-US" sz="1400"/>
          </a:p>
        </p:txBody>
      </p:sp>
    </p:spTree>
    <p:extLst>
      <p:ext uri="{BB962C8B-B14F-4D97-AF65-F5344CB8AC3E}">
        <p14:creationId xmlns:p14="http://schemas.microsoft.com/office/powerpoint/2010/main" val="24126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 calcmode="lin" valueType="num">
                                      <p:cBhvr additive="base">
                                        <p:cTn id="7" dur="500" fill="hold"/>
                                        <p:tgtEl>
                                          <p:spTgt spid="1095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570">
                                            <p:txEl>
                                              <p:pRg st="1" end="1"/>
                                            </p:txEl>
                                          </p:spTgt>
                                        </p:tgtEl>
                                        <p:attrNameLst>
                                          <p:attrName>style.visibility</p:attrName>
                                        </p:attrNameLst>
                                      </p:cBhvr>
                                      <p:to>
                                        <p:strVal val="visible"/>
                                      </p:to>
                                    </p:set>
                                    <p:anim calcmode="lin" valueType="num">
                                      <p:cBhvr additive="base">
                                        <p:cTn id="13" dur="500" fill="hold"/>
                                        <p:tgtEl>
                                          <p:spTgt spid="1095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9570">
                                            <p:txEl>
                                              <p:pRg st="2" end="2"/>
                                            </p:txEl>
                                          </p:spTgt>
                                        </p:tgtEl>
                                        <p:attrNameLst>
                                          <p:attrName>style.visibility</p:attrName>
                                        </p:attrNameLst>
                                      </p:cBhvr>
                                      <p:to>
                                        <p:strVal val="visible"/>
                                      </p:to>
                                    </p:set>
                                    <p:anim calcmode="lin" valueType="num">
                                      <p:cBhvr additive="base">
                                        <p:cTn id="19" dur="500" fill="hold"/>
                                        <p:tgtEl>
                                          <p:spTgt spid="1095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9570">
                                            <p:txEl>
                                              <p:pRg st="3" end="3"/>
                                            </p:txEl>
                                          </p:spTgt>
                                        </p:tgtEl>
                                        <p:attrNameLst>
                                          <p:attrName>style.visibility</p:attrName>
                                        </p:attrNameLst>
                                      </p:cBhvr>
                                      <p:to>
                                        <p:strVal val="visible"/>
                                      </p:to>
                                    </p:set>
                                    <p:anim calcmode="lin" valueType="num">
                                      <p:cBhvr additive="base">
                                        <p:cTn id="25" dur="500" fill="hold"/>
                                        <p:tgtEl>
                                          <p:spTgt spid="10957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9570">
                                            <p:txEl>
                                              <p:pRg st="4" end="4"/>
                                            </p:txEl>
                                          </p:spTgt>
                                        </p:tgtEl>
                                        <p:attrNameLst>
                                          <p:attrName>style.visibility</p:attrName>
                                        </p:attrNameLst>
                                      </p:cBhvr>
                                      <p:to>
                                        <p:strVal val="visible"/>
                                      </p:to>
                                    </p:set>
                                    <p:anim calcmode="lin" valueType="num">
                                      <p:cBhvr additive="base">
                                        <p:cTn id="31" dur="500" fill="hold"/>
                                        <p:tgtEl>
                                          <p:spTgt spid="10957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570">
                                            <p:txEl>
                                              <p:pRg st="5" end="5"/>
                                            </p:txEl>
                                          </p:spTgt>
                                        </p:tgtEl>
                                        <p:attrNameLst>
                                          <p:attrName>style.visibility</p:attrName>
                                        </p:attrNameLst>
                                      </p:cBhvr>
                                      <p:to>
                                        <p:strVal val="visible"/>
                                      </p:to>
                                    </p:set>
                                    <p:anim calcmode="lin" valueType="num">
                                      <p:cBhvr additive="base">
                                        <p:cTn id="37" dur="500" fill="hold"/>
                                        <p:tgtEl>
                                          <p:spTgt spid="10957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9570">
                                            <p:txEl>
                                              <p:pRg st="6" end="6"/>
                                            </p:txEl>
                                          </p:spTgt>
                                        </p:tgtEl>
                                        <p:attrNameLst>
                                          <p:attrName>style.visibility</p:attrName>
                                        </p:attrNameLst>
                                      </p:cBhvr>
                                      <p:to>
                                        <p:strVal val="visible"/>
                                      </p:to>
                                    </p:set>
                                    <p:anim calcmode="lin" valueType="num">
                                      <p:cBhvr additive="base">
                                        <p:cTn id="43" dur="500" fill="hold"/>
                                        <p:tgtEl>
                                          <p:spTgt spid="10957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957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idx="4294967295"/>
          </p:nvPr>
        </p:nvSpPr>
        <p:spPr>
          <a:xfrm>
            <a:off x="1906588" y="274637"/>
            <a:ext cx="661034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baseline="0">
                <a:solidFill>
                  <a:schemeClr val="dk1"/>
                </a:solidFill>
                <a:latin typeface="Calibri"/>
                <a:ea typeface="Calibri"/>
                <a:cs typeface="Calibri"/>
                <a:sym typeface="Calibri"/>
              </a:rPr>
              <a:t>Structural Fumigation</a:t>
            </a:r>
          </a:p>
        </p:txBody>
      </p:sp>
      <p:sp>
        <p:nvSpPr>
          <p:cNvPr id="398" name="Shape 398"/>
          <p:cNvSpPr/>
          <p:nvPr/>
        </p:nvSpPr>
        <p:spPr>
          <a:xfrm>
            <a:off x="4443412"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399" name="Shape 399"/>
          <p:cNvSpPr/>
          <p:nvPr/>
        </p:nvSpPr>
        <p:spPr>
          <a:xfrm>
            <a:off x="4595812" y="7937"/>
            <a:ext cx="304799" cy="304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pic>
        <p:nvPicPr>
          <p:cNvPr id="400" name="Shape 400"/>
          <p:cNvPicPr preferRelativeResize="0"/>
          <p:nvPr/>
        </p:nvPicPr>
        <p:blipFill rotWithShape="1">
          <a:blip r:embed="rId3">
            <a:alphaModFix/>
          </a:blip>
          <a:srcRect/>
          <a:stretch/>
        </p:blipFill>
        <p:spPr>
          <a:xfrm>
            <a:off x="663575" y="4546600"/>
            <a:ext cx="3414713" cy="2084388"/>
          </a:xfrm>
          <a:prstGeom prst="rect">
            <a:avLst/>
          </a:prstGeom>
          <a:noFill/>
          <a:ln>
            <a:noFill/>
          </a:ln>
        </p:spPr>
      </p:pic>
      <p:pic>
        <p:nvPicPr>
          <p:cNvPr id="401" name="Shape 401"/>
          <p:cNvPicPr preferRelativeResize="0"/>
          <p:nvPr/>
        </p:nvPicPr>
        <p:blipFill rotWithShape="1">
          <a:blip r:embed="rId4">
            <a:alphaModFix/>
          </a:blip>
          <a:srcRect t="2284"/>
          <a:stretch/>
        </p:blipFill>
        <p:spPr>
          <a:xfrm>
            <a:off x="5199062" y="1722438"/>
            <a:ext cx="3416299" cy="4673600"/>
          </a:xfrm>
          <a:prstGeom prst="rect">
            <a:avLst/>
          </a:prstGeom>
          <a:noFill/>
          <a:ln>
            <a:noFill/>
          </a:ln>
        </p:spPr>
      </p:pic>
      <p:sp>
        <p:nvSpPr>
          <p:cNvPr id="402" name="Shape 402"/>
          <p:cNvSpPr txBox="1"/>
          <p:nvPr/>
        </p:nvSpPr>
        <p:spPr>
          <a:xfrm>
            <a:off x="1290637" y="4151312"/>
            <a:ext cx="2287587" cy="369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a:solidFill>
                  <a:schemeClr val="dk1"/>
                </a:solidFill>
                <a:latin typeface="Arial"/>
                <a:ea typeface="Arial"/>
                <a:cs typeface="Arial"/>
                <a:sym typeface="Arial"/>
              </a:rPr>
              <a:t>This  is Fumigation</a:t>
            </a:r>
          </a:p>
        </p:txBody>
      </p:sp>
      <p:sp>
        <p:nvSpPr>
          <p:cNvPr id="403" name="Shape 403"/>
          <p:cNvSpPr txBox="1"/>
          <p:nvPr/>
        </p:nvSpPr>
        <p:spPr>
          <a:xfrm>
            <a:off x="6256337" y="6396037"/>
            <a:ext cx="1416049" cy="369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a:solidFill>
                  <a:schemeClr val="dk1"/>
                </a:solidFill>
                <a:latin typeface="Arial"/>
                <a:ea typeface="Arial"/>
                <a:cs typeface="Arial"/>
                <a:sym typeface="Arial"/>
              </a:rPr>
              <a:t>This is not!</a:t>
            </a:r>
          </a:p>
        </p:txBody>
      </p:sp>
      <p:pic>
        <p:nvPicPr>
          <p:cNvPr id="404" name="Shape 404"/>
          <p:cNvPicPr preferRelativeResize="0"/>
          <p:nvPr/>
        </p:nvPicPr>
        <p:blipFill rotWithShape="1">
          <a:blip r:embed="rId5">
            <a:alphaModFix/>
          </a:blip>
          <a:srcRect/>
          <a:stretch/>
        </p:blipFill>
        <p:spPr>
          <a:xfrm>
            <a:off x="522287" y="1722438"/>
            <a:ext cx="3965574" cy="2336800"/>
          </a:xfrm>
          <a:prstGeom prst="rect">
            <a:avLst/>
          </a:prstGeom>
          <a:noFill/>
          <a:ln>
            <a:noFill/>
          </a:ln>
        </p:spPr>
      </p:pic>
    </p:spTree>
    <p:extLst>
      <p:ext uri="{BB962C8B-B14F-4D97-AF65-F5344CB8AC3E}">
        <p14:creationId xmlns:p14="http://schemas.microsoft.com/office/powerpoint/2010/main" val="3784566795"/>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9DF56B4-3B3C-FD43-BE5E-2242E623260C}" type="slidenum">
              <a:rPr lang="en-US" altLang="en-US" sz="1400"/>
              <a:pPr>
                <a:lnSpc>
                  <a:spcPct val="100000"/>
                </a:lnSpc>
                <a:spcBef>
                  <a:spcPct val="0"/>
                </a:spcBef>
                <a:buSzTx/>
                <a:buFontTx/>
                <a:buNone/>
              </a:pPr>
              <a:t>52</a:t>
            </a:fld>
            <a:endParaRPr lang="en-US" altLang="en-US" sz="1400"/>
          </a:p>
        </p:txBody>
      </p:sp>
      <p:sp>
        <p:nvSpPr>
          <p:cNvPr id="111618" name="Rectangle 43"/>
          <p:cNvSpPr>
            <a:spLocks noGrp="1" noChangeArrowheads="1"/>
          </p:cNvSpPr>
          <p:nvPr>
            <p:ph type="title" idx="4294967295"/>
          </p:nvPr>
        </p:nvSpPr>
        <p:spPr/>
        <p:txBody>
          <a:bodyPr/>
          <a:lstStyle/>
          <a:p>
            <a:r>
              <a:rPr lang="en-US" altLang="en-US"/>
              <a:t>Only PMPs use sprays</a:t>
            </a:r>
          </a:p>
        </p:txBody>
      </p:sp>
      <p:sp>
        <p:nvSpPr>
          <p:cNvPr id="111619" name="Rectangle 44"/>
          <p:cNvSpPr>
            <a:spLocks noGrp="1" noChangeArrowheads="1"/>
          </p:cNvSpPr>
          <p:nvPr>
            <p:ph type="body" idx="4294967295"/>
          </p:nvPr>
        </p:nvSpPr>
        <p:spPr>
          <a:xfrm>
            <a:off x="152400" y="1524000"/>
            <a:ext cx="5943600" cy="4419600"/>
          </a:xfrm>
        </p:spPr>
        <p:txBody>
          <a:bodyPr/>
          <a:lstStyle/>
          <a:p>
            <a:r>
              <a:rPr lang="en-US" altLang="en-US" dirty="0"/>
              <a:t>Sprays are not effective when used by homeowners/tenants for bed bug control</a:t>
            </a:r>
          </a:p>
          <a:p>
            <a:r>
              <a:rPr lang="en-US" altLang="en-US" dirty="0"/>
              <a:t>Over-the-counter-sprays and foggers cause the bugs to scatter so the problem becomes harder to deal with</a:t>
            </a:r>
          </a:p>
          <a:p>
            <a:pPr lvl="1"/>
            <a:endParaRPr lang="en-US" altLang="en-US" dirty="0"/>
          </a:p>
        </p:txBody>
      </p:sp>
      <p:grpSp>
        <p:nvGrpSpPr>
          <p:cNvPr id="111620" name="Group 4"/>
          <p:cNvGrpSpPr>
            <a:grpSpLocks/>
          </p:cNvGrpSpPr>
          <p:nvPr/>
        </p:nvGrpSpPr>
        <p:grpSpPr bwMode="auto">
          <a:xfrm>
            <a:off x="990600" y="4805362"/>
            <a:ext cx="2743200" cy="2057400"/>
            <a:chOff x="1485900" y="1676400"/>
            <a:chExt cx="6248400" cy="4549775"/>
          </a:xfrm>
        </p:grpSpPr>
        <p:pic>
          <p:nvPicPr>
            <p:cNvPr id="111622" name="Picture 4" descr="Milwaukee 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09800"/>
              <a:ext cx="4876800" cy="36576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1623"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4"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111625"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2366962"/>
            <a:ext cx="3098800" cy="40338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1828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pPr eaLnBrk="1" hangingPunct="1"/>
            <a:r>
              <a:rPr lang="en-US" altLang="en-US"/>
              <a:t>Dusts</a:t>
            </a:r>
          </a:p>
        </p:txBody>
      </p:sp>
      <p:sp>
        <p:nvSpPr>
          <p:cNvPr id="3" name="Content Placeholder 2"/>
          <p:cNvSpPr>
            <a:spLocks noGrp="1"/>
          </p:cNvSpPr>
          <p:nvPr>
            <p:ph idx="1"/>
          </p:nvPr>
        </p:nvSpPr>
        <p:spPr>
          <a:xfrm>
            <a:off x="581025" y="1841500"/>
            <a:ext cx="4676775" cy="4730750"/>
          </a:xfrm>
        </p:spPr>
        <p:txBody>
          <a:bodyPr/>
          <a:lstStyle/>
          <a:p>
            <a:pPr marL="355600" indent="-304800"/>
            <a:r>
              <a:rPr lang="en-US" altLang="en-US" sz="2600" dirty="0"/>
              <a:t>Most for wall void areas only </a:t>
            </a:r>
          </a:p>
          <a:p>
            <a:pPr marL="355600" indent="-304800" eaLnBrk="1" hangingPunct="1"/>
            <a:r>
              <a:rPr lang="en-US" altLang="en-US" sz="2600" dirty="0"/>
              <a:t>Desiccants</a:t>
            </a:r>
          </a:p>
          <a:p>
            <a:pPr marL="628650" lvl="1" indent="-304800" eaLnBrk="1" hangingPunct="1"/>
            <a:r>
              <a:rPr lang="en-US" altLang="en-US" sz="2200" dirty="0">
                <a:solidFill>
                  <a:srgbClr val="993300"/>
                </a:solidFill>
              </a:rPr>
              <a:t>Diatomaceous earth (pest control grade)</a:t>
            </a:r>
          </a:p>
          <a:p>
            <a:pPr marL="628650" lvl="1" indent="-304800" eaLnBrk="1" hangingPunct="1"/>
            <a:r>
              <a:rPr lang="en-US" altLang="en-US" sz="2200" dirty="0">
                <a:solidFill>
                  <a:srgbClr val="993300"/>
                </a:solidFill>
              </a:rPr>
              <a:t>Silica aerogel (</a:t>
            </a:r>
            <a:r>
              <a:rPr lang="en-US" altLang="en-US" sz="2200" dirty="0" err="1">
                <a:solidFill>
                  <a:srgbClr val="993300"/>
                </a:solidFill>
              </a:rPr>
              <a:t>TriDie</a:t>
            </a:r>
            <a:r>
              <a:rPr lang="en-US" altLang="en-US" sz="2200" dirty="0">
                <a:solidFill>
                  <a:srgbClr val="993300"/>
                </a:solidFill>
              </a:rPr>
              <a:t>, </a:t>
            </a:r>
            <a:r>
              <a:rPr lang="en-US" altLang="en-US" sz="2200" dirty="0" err="1">
                <a:solidFill>
                  <a:srgbClr val="993300"/>
                </a:solidFill>
              </a:rPr>
              <a:t>CimeXa</a:t>
            </a:r>
            <a:r>
              <a:rPr lang="en-US" altLang="en-US" sz="2200" dirty="0">
                <a:solidFill>
                  <a:srgbClr val="993300"/>
                </a:solidFill>
              </a:rPr>
              <a:t>)</a:t>
            </a:r>
          </a:p>
          <a:p>
            <a:pPr marL="355600" indent="-304800" eaLnBrk="1" hangingPunct="1"/>
            <a:r>
              <a:rPr lang="en-US" altLang="en-US" sz="2600" dirty="0" err="1"/>
              <a:t>Pyrethroid</a:t>
            </a:r>
            <a:r>
              <a:rPr lang="en-US" altLang="en-US" sz="2600" dirty="0"/>
              <a:t> dusts</a:t>
            </a:r>
          </a:p>
          <a:p>
            <a:pPr marL="628650" lvl="1" indent="-304800" eaLnBrk="1" hangingPunct="1"/>
            <a:r>
              <a:rPr lang="en-US" altLang="en-US" sz="2200" dirty="0">
                <a:solidFill>
                  <a:srgbClr val="993300"/>
                </a:solidFill>
              </a:rPr>
              <a:t>Tempo</a:t>
            </a:r>
          </a:p>
          <a:p>
            <a:pPr marL="628650" lvl="1" indent="-304800" eaLnBrk="1" hangingPunct="1"/>
            <a:r>
              <a:rPr lang="en-US" altLang="en-US" sz="2200" dirty="0" err="1">
                <a:solidFill>
                  <a:srgbClr val="993300"/>
                </a:solidFill>
              </a:rPr>
              <a:t>DeltaDust</a:t>
            </a:r>
            <a:endParaRPr lang="en-US" altLang="en-US" sz="2200" dirty="0">
              <a:solidFill>
                <a:srgbClr val="993300"/>
              </a:solidFill>
            </a:endParaRPr>
          </a:p>
          <a:p>
            <a:pPr marL="355600" indent="-304800" eaLnBrk="1" hangingPunct="1"/>
            <a:r>
              <a:rPr lang="en-US" altLang="en-US" sz="2400" dirty="0"/>
              <a:t>Other dusts</a:t>
            </a:r>
          </a:p>
          <a:p>
            <a:pPr marL="628650" lvl="1" indent="-304800" eaLnBrk="1" hangingPunct="1"/>
            <a:r>
              <a:rPr lang="en-US" altLang="en-US" sz="2200" dirty="0">
                <a:solidFill>
                  <a:srgbClr val="993300"/>
                </a:solidFill>
              </a:rPr>
              <a:t>Alpine</a:t>
            </a:r>
          </a:p>
          <a:p>
            <a:pPr marL="355600" indent="-304800" eaLnBrk="1" hangingPunct="1"/>
            <a:endParaRPr lang="en-US" altLang="en-US" sz="2600" dirty="0"/>
          </a:p>
        </p:txBody>
      </p:sp>
      <p:pic>
        <p:nvPicPr>
          <p:cNvPr id="117763" name="Picture 7" descr="mage result for cime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2524125"/>
            <a:ext cx="37528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403211">
            <a:off x="2682875" y="1266825"/>
            <a:ext cx="7369176" cy="3759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932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0796" y="1606415"/>
            <a:ext cx="3326004" cy="525158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9810" name="Title 1"/>
          <p:cNvSpPr>
            <a:spLocks noGrp="1"/>
          </p:cNvSpPr>
          <p:nvPr>
            <p:ph type="title"/>
          </p:nvPr>
        </p:nvSpPr>
        <p:spPr/>
        <p:txBody>
          <a:bodyPr/>
          <a:lstStyle/>
          <a:p>
            <a:r>
              <a:rPr lang="en-US" altLang="en-US"/>
              <a:t>Mix it up</a:t>
            </a:r>
          </a:p>
        </p:txBody>
      </p:sp>
      <p:sp>
        <p:nvSpPr>
          <p:cNvPr id="119811" name="Content Placeholder 2"/>
          <p:cNvSpPr>
            <a:spLocks noGrp="1"/>
          </p:cNvSpPr>
          <p:nvPr>
            <p:ph sz="half" idx="1"/>
          </p:nvPr>
        </p:nvSpPr>
        <p:spPr>
          <a:xfrm>
            <a:off x="228600" y="1789113"/>
            <a:ext cx="4419600" cy="4764087"/>
          </a:xfrm>
        </p:spPr>
        <p:txBody>
          <a:bodyPr/>
          <a:lstStyle/>
          <a:p>
            <a:r>
              <a:rPr lang="en-US" altLang="en-US"/>
              <a:t>Heat - steam, chamber</a:t>
            </a:r>
          </a:p>
          <a:p>
            <a:pPr lvl="1"/>
            <a:r>
              <a:rPr lang="en-US" altLang="en-US">
                <a:solidFill>
                  <a:srgbClr val="993300"/>
                </a:solidFill>
              </a:rPr>
              <a:t>With optional residual insecticides</a:t>
            </a:r>
          </a:p>
          <a:p>
            <a:r>
              <a:rPr lang="en-US" altLang="en-US"/>
              <a:t>Pesticide-based</a:t>
            </a:r>
          </a:p>
          <a:p>
            <a:pPr lvl="1"/>
            <a:r>
              <a:rPr lang="en-US" altLang="en-US">
                <a:solidFill>
                  <a:srgbClr val="993300"/>
                </a:solidFill>
              </a:rPr>
              <a:t>Barriers</a:t>
            </a:r>
          </a:p>
          <a:p>
            <a:pPr lvl="1"/>
            <a:r>
              <a:rPr lang="en-US" altLang="en-US">
                <a:solidFill>
                  <a:srgbClr val="993300"/>
                </a:solidFill>
              </a:rPr>
              <a:t>Dusts</a:t>
            </a:r>
          </a:p>
          <a:p>
            <a:pPr lvl="1"/>
            <a:r>
              <a:rPr lang="en-US" altLang="en-US">
                <a:solidFill>
                  <a:srgbClr val="993300"/>
                </a:solidFill>
              </a:rPr>
              <a:t>Residual sprays</a:t>
            </a:r>
          </a:p>
          <a:p>
            <a:r>
              <a:rPr lang="en-US" altLang="en-US"/>
              <a:t>Vacuum </a:t>
            </a:r>
            <a:r>
              <a:rPr lang="en-US" altLang="en-US">
                <a:solidFill>
                  <a:srgbClr val="993300"/>
                </a:solidFill>
              </a:rPr>
              <a:t>– all treatments</a:t>
            </a:r>
          </a:p>
        </p:txBody>
      </p:sp>
    </p:spTree>
    <p:extLst>
      <p:ext uri="{BB962C8B-B14F-4D97-AF65-F5344CB8AC3E}">
        <p14:creationId xmlns:p14="http://schemas.microsoft.com/office/powerpoint/2010/main" val="1974541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5F89244-5E38-6747-87DD-C175045FF160}" type="slidenum">
              <a:rPr lang="en-US" altLang="en-US" sz="1400"/>
              <a:pPr>
                <a:lnSpc>
                  <a:spcPct val="100000"/>
                </a:lnSpc>
                <a:spcBef>
                  <a:spcPct val="0"/>
                </a:spcBef>
                <a:buSzTx/>
                <a:buFontTx/>
                <a:buNone/>
              </a:pPr>
              <a:t>55</a:t>
            </a:fld>
            <a:endParaRPr lang="en-US" altLang="en-US" sz="1400"/>
          </a:p>
        </p:txBody>
      </p:sp>
      <p:sp>
        <p:nvSpPr>
          <p:cNvPr id="121858" name="Rectangle 50"/>
          <p:cNvSpPr>
            <a:spLocks noGrp="1" noChangeArrowheads="1"/>
          </p:cNvSpPr>
          <p:nvPr>
            <p:ph type="title" idx="4294967295"/>
          </p:nvPr>
        </p:nvSpPr>
        <p:spPr>
          <a:xfrm>
            <a:off x="685800" y="381000"/>
            <a:ext cx="8077200" cy="990600"/>
          </a:xfrm>
        </p:spPr>
        <p:txBody>
          <a:bodyPr/>
          <a:lstStyle/>
          <a:p>
            <a:r>
              <a:rPr lang="en-US" altLang="en-US"/>
              <a:t>A review of what you should do</a:t>
            </a:r>
          </a:p>
        </p:txBody>
      </p:sp>
      <p:sp>
        <p:nvSpPr>
          <p:cNvPr id="121859" name="Rectangle 51"/>
          <p:cNvSpPr>
            <a:spLocks noGrp="1" noChangeArrowheads="1"/>
          </p:cNvSpPr>
          <p:nvPr>
            <p:ph type="body" idx="4294967295"/>
          </p:nvPr>
        </p:nvSpPr>
        <p:spPr/>
        <p:txBody>
          <a:bodyPr/>
          <a:lstStyle/>
          <a:p>
            <a:r>
              <a:rPr lang="en-US" altLang="en-US"/>
              <a:t>Educate everyone about what they can do to prevent bed bugs</a:t>
            </a:r>
          </a:p>
          <a:p>
            <a:r>
              <a:rPr lang="en-US" altLang="en-US"/>
              <a:t>Prepare before bed bugs are reported by minimizing clutter and installing encasements and monitors</a:t>
            </a:r>
          </a:p>
          <a:p>
            <a:r>
              <a:rPr lang="en-US" altLang="en-US"/>
              <a:t>Respond rapidly with a professional before the infestation grows and spreads</a:t>
            </a:r>
          </a:p>
          <a:p>
            <a:endParaRPr lang="en-US" altLang="en-US"/>
          </a:p>
        </p:txBody>
      </p:sp>
    </p:spTree>
    <p:extLst>
      <p:ext uri="{BB962C8B-B14F-4D97-AF65-F5344CB8AC3E}">
        <p14:creationId xmlns:p14="http://schemas.microsoft.com/office/powerpoint/2010/main" val="2120309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0" y="0"/>
            <a:ext cx="2590800" cy="2590800"/>
            <a:chOff x="3200400" y="2590800"/>
            <a:chExt cx="2971800" cy="2971800"/>
          </a:xfrm>
        </p:grpSpPr>
        <p:pic>
          <p:nvPicPr>
            <p:cNvPr id="6" name="Picture 4" descr="Milwaukee 012"/>
            <p:cNvPicPr>
              <a:picLocks noChangeAspect="1" noChangeArrowheads="1"/>
            </p:cNvPicPr>
            <p:nvPr/>
          </p:nvPicPr>
          <p:blipFill>
            <a:blip r:embed="rId2">
              <a:extLst>
                <a:ext uri="{28A0092B-C50C-407E-A947-70E740481C1C}">
                  <a14:useLocalDpi xmlns:a14="http://schemas.microsoft.com/office/drawing/2010/main" val="0"/>
                </a:ext>
              </a:extLst>
            </a:blip>
            <a:srcRect l="13515" r="13513" b="-900"/>
            <a:stretch>
              <a:fillRect/>
            </a:stretch>
          </p:blipFill>
          <p:spPr bwMode="auto">
            <a:xfrm>
              <a:off x="3657600" y="3048000"/>
              <a:ext cx="2057400" cy="2133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quot;No&quot; Symbol 6"/>
            <p:cNvSpPr>
              <a:spLocks noChangeArrowheads="1"/>
            </p:cNvSpPr>
            <p:nvPr/>
          </p:nvSpPr>
          <p:spPr bwMode="auto">
            <a:xfrm>
              <a:off x="3200400" y="2590800"/>
              <a:ext cx="2971800" cy="2971800"/>
            </a:xfrm>
            <a:custGeom>
              <a:avLst/>
              <a:gdLst>
                <a:gd name="T0" fmla="*/ 1485900 w 2971800"/>
                <a:gd name="T1" fmla="*/ 0 h 2971800"/>
                <a:gd name="T2" fmla="*/ 435210 w 2971800"/>
                <a:gd name="T3" fmla="*/ 435210 h 2971800"/>
                <a:gd name="T4" fmla="*/ 0 w 2971800"/>
                <a:gd name="T5" fmla="*/ 1485900 h 2971800"/>
                <a:gd name="T6" fmla="*/ 435210 w 2971800"/>
                <a:gd name="T7" fmla="*/ 2536590 h 2971800"/>
                <a:gd name="T8" fmla="*/ 1485900 w 2971800"/>
                <a:gd name="T9" fmla="*/ 2971800 h 2971800"/>
                <a:gd name="T10" fmla="*/ 2536590 w 2971800"/>
                <a:gd name="T11" fmla="*/ 2536590 h 2971800"/>
                <a:gd name="T12" fmla="*/ 2971800 w 2971800"/>
                <a:gd name="T13" fmla="*/ 1485900 h 2971800"/>
                <a:gd name="T14" fmla="*/ 2536590 w 2971800"/>
                <a:gd name="T15" fmla="*/ 435210 h 2971800"/>
                <a:gd name="T16" fmla="*/ 3 60000 65536"/>
                <a:gd name="T17" fmla="*/ 3 60000 65536"/>
                <a:gd name="T18" fmla="*/ 2 60000 65536"/>
                <a:gd name="T19" fmla="*/ 1 60000 65536"/>
                <a:gd name="T20" fmla="*/ 1 60000 65536"/>
                <a:gd name="T21" fmla="*/ 1 60000 65536"/>
                <a:gd name="T22" fmla="*/ 0 60000 65536"/>
                <a:gd name="T23" fmla="*/ 3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close/>
                </a:path>
              </a:pathLst>
            </a:custGeom>
            <a:solidFill>
              <a:srgbClr val="FF0000"/>
            </a:solidFill>
            <a:ln w="12700">
              <a:solidFill>
                <a:srgbClr val="B6DCDF"/>
              </a:solidFill>
              <a:round/>
              <a:headEnd/>
              <a:tailEnd/>
            </a:ln>
            <a:effectLst>
              <a:outerShdw dist="23000" dir="5400000" rotWithShape="0">
                <a:srgbClr val="808080">
                  <a:alpha val="34999"/>
                </a:srgbClr>
              </a:outerShdw>
            </a:effectLst>
          </p:spPr>
          <p:txBody>
            <a:bodyPr anchor="ctr"/>
            <a:lstStyle/>
            <a:p>
              <a:pPr>
                <a:defRPr/>
              </a:pPr>
              <a:endParaRPr lang="en-US" dirty="0">
                <a:solidFill>
                  <a:srgbClr val="FF0000"/>
                </a:solidFill>
                <a:ea typeface="+mn-ea"/>
                <a:cs typeface="+mn-cs"/>
              </a:endParaRPr>
            </a:p>
          </p:txBody>
        </p:sp>
      </p:grpSp>
      <p:sp>
        <p:nvSpPr>
          <p:cNvPr id="2" name="Title 1"/>
          <p:cNvSpPr>
            <a:spLocks noGrp="1"/>
          </p:cNvSpPr>
          <p:nvPr>
            <p:ph type="title"/>
          </p:nvPr>
        </p:nvSpPr>
        <p:spPr/>
        <p:txBody>
          <a:bodyPr/>
          <a:lstStyle/>
          <a:p>
            <a:r>
              <a:rPr lang="en-US" dirty="0"/>
              <a:t>What NOT To Do</a:t>
            </a:r>
          </a:p>
        </p:txBody>
      </p:sp>
      <p:sp>
        <p:nvSpPr>
          <p:cNvPr id="3" name="Content Placeholder 2"/>
          <p:cNvSpPr>
            <a:spLocks noGrp="1"/>
          </p:cNvSpPr>
          <p:nvPr>
            <p:ph sz="half" idx="1"/>
          </p:nvPr>
        </p:nvSpPr>
        <p:spPr/>
        <p:txBody>
          <a:bodyPr/>
          <a:lstStyle/>
          <a:p>
            <a:pPr algn="r"/>
            <a:r>
              <a:rPr lang="en-US" dirty="0"/>
              <a:t>Don’t panic</a:t>
            </a:r>
          </a:p>
          <a:p>
            <a:pPr algn="r"/>
            <a:r>
              <a:rPr lang="en-US" dirty="0"/>
              <a:t>Don’t try to use outdoor garden or agricultural pesticides indoors</a:t>
            </a:r>
          </a:p>
          <a:p>
            <a:r>
              <a:rPr lang="en-US" dirty="0"/>
              <a:t>Don’t use “homemade” insecticides</a:t>
            </a:r>
          </a:p>
          <a:p>
            <a:r>
              <a:rPr lang="en-US" dirty="0"/>
              <a:t>Only use products with instructions on the label in English</a:t>
            </a:r>
          </a:p>
          <a:p>
            <a:endParaRPr lang="en-US" dirty="0"/>
          </a:p>
        </p:txBody>
      </p:sp>
      <p:sp>
        <p:nvSpPr>
          <p:cNvPr id="4" name="Content Placeholder 3"/>
          <p:cNvSpPr>
            <a:spLocks noGrp="1"/>
          </p:cNvSpPr>
          <p:nvPr>
            <p:ph sz="half" idx="2"/>
          </p:nvPr>
        </p:nvSpPr>
        <p:spPr/>
        <p:txBody>
          <a:bodyPr/>
          <a:lstStyle/>
          <a:p>
            <a:r>
              <a:rPr lang="en-US" dirty="0"/>
              <a:t>Don’t apply pesticides directly to your body</a:t>
            </a:r>
          </a:p>
          <a:p>
            <a:r>
              <a:rPr lang="en-US" dirty="0"/>
              <a:t>Rubbing alcohol, gasoline and kerosene are all flammable and not safe</a:t>
            </a:r>
          </a:p>
          <a:p>
            <a:r>
              <a:rPr lang="en-US" dirty="0"/>
              <a:t>Don’t throw treatable items out (furniture)</a:t>
            </a:r>
          </a:p>
          <a:p>
            <a:r>
              <a:rPr lang="en-US" dirty="0"/>
              <a:t>Placing items in black plastic in the sun will not work</a:t>
            </a:r>
          </a:p>
        </p:txBody>
      </p:sp>
    </p:spTree>
    <p:extLst>
      <p:ext uri="{BB962C8B-B14F-4D97-AF65-F5344CB8AC3E}">
        <p14:creationId xmlns:p14="http://schemas.microsoft.com/office/powerpoint/2010/main" val="1325923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2863" y="339725"/>
            <a:ext cx="419258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i="0" u="none" strike="noStrike" cap="none" baseline="0" dirty="0">
                <a:solidFill>
                  <a:schemeClr val="dk1"/>
                </a:solidFill>
                <a:latin typeface="Calibri"/>
                <a:ea typeface="Calibri"/>
                <a:cs typeface="Calibri"/>
                <a:sym typeface="Calibri"/>
              </a:rPr>
              <a:t>Do Not Throw Furniture Away!!!!</a:t>
            </a:r>
          </a:p>
        </p:txBody>
      </p:sp>
      <p:sp>
        <p:nvSpPr>
          <p:cNvPr id="253" name="Shape 253"/>
          <p:cNvSpPr txBox="1">
            <a:spLocks noGrp="1"/>
          </p:cNvSpPr>
          <p:nvPr>
            <p:ph type="body" idx="1"/>
          </p:nvPr>
        </p:nvSpPr>
        <p:spPr>
          <a:xfrm>
            <a:off x="0" y="1619250"/>
            <a:ext cx="4353855"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i="0" u="none" strike="noStrike" cap="none" baseline="0" dirty="0">
                <a:solidFill>
                  <a:schemeClr val="dk1"/>
                </a:solidFill>
                <a:latin typeface="Calibri"/>
                <a:ea typeface="Calibri"/>
                <a:cs typeface="Calibri"/>
                <a:sym typeface="Calibri"/>
              </a:rPr>
              <a:t>Furniture can and should be treated (heat, encasements)</a:t>
            </a:r>
          </a:p>
          <a:p>
            <a:pPr marL="342900" marR="0" lvl="0" indent="-342900" algn="l" rtl="0">
              <a:spcBef>
                <a:spcPts val="560"/>
              </a:spcBef>
              <a:spcAft>
                <a:spcPts val="0"/>
              </a:spcAft>
              <a:buClr>
                <a:srgbClr val="FF0000"/>
              </a:buClr>
              <a:buSzPct val="100000"/>
              <a:buFont typeface="Arial"/>
              <a:buChar char="•"/>
            </a:pPr>
            <a:r>
              <a:rPr lang="en-US" sz="2800" i="0" u="none" strike="noStrike" cap="none" baseline="0" dirty="0">
                <a:solidFill>
                  <a:srgbClr val="FF0000"/>
                </a:solidFill>
                <a:latin typeface="Calibri"/>
                <a:ea typeface="Calibri"/>
                <a:cs typeface="Calibri"/>
                <a:sym typeface="Calibri"/>
              </a:rPr>
              <a:t>Bed bugs have no problem with metal bed frames</a:t>
            </a:r>
          </a:p>
          <a:p>
            <a:pPr marL="342900" marR="0" lvl="0" indent="-342900" algn="l" rtl="0">
              <a:spcBef>
                <a:spcPts val="560"/>
              </a:spcBef>
              <a:spcAft>
                <a:spcPts val="0"/>
              </a:spcAft>
              <a:buClr>
                <a:schemeClr val="dk1"/>
              </a:buClr>
              <a:buSzPct val="100000"/>
              <a:buFont typeface="Arial"/>
              <a:buChar char="•"/>
            </a:pPr>
            <a:r>
              <a:rPr lang="en-US" sz="2800" i="0" u="none" strike="noStrike" cap="none" baseline="0" dirty="0">
                <a:solidFill>
                  <a:schemeClr val="dk1"/>
                </a:solidFill>
                <a:latin typeface="Calibri"/>
                <a:ea typeface="Calibri"/>
                <a:cs typeface="Calibri"/>
                <a:sym typeface="Calibri"/>
              </a:rPr>
              <a:t>Use furniture disposal bags if discarding is a necessity</a:t>
            </a:r>
          </a:p>
        </p:txBody>
      </p:sp>
      <p:pic>
        <p:nvPicPr>
          <p:cNvPr id="254" name="Shape 254"/>
          <p:cNvPicPr preferRelativeResize="0"/>
          <p:nvPr/>
        </p:nvPicPr>
        <p:blipFill rotWithShape="1">
          <a:blip r:embed="rId3">
            <a:alphaModFix/>
          </a:blip>
          <a:srcRect/>
          <a:stretch/>
        </p:blipFill>
        <p:spPr>
          <a:xfrm>
            <a:off x="6927650" y="180643"/>
            <a:ext cx="1725975" cy="2301301"/>
          </a:xfrm>
          <a:prstGeom prst="rect">
            <a:avLst/>
          </a:prstGeom>
          <a:noFill/>
          <a:ln>
            <a:noFill/>
          </a:ln>
        </p:spPr>
      </p:pic>
      <p:pic>
        <p:nvPicPr>
          <p:cNvPr id="255" name="Shape 255"/>
          <p:cNvPicPr preferRelativeResize="0"/>
          <p:nvPr/>
        </p:nvPicPr>
        <p:blipFill rotWithShape="1">
          <a:blip r:embed="rId4">
            <a:alphaModFix/>
          </a:blip>
          <a:srcRect/>
          <a:stretch/>
        </p:blipFill>
        <p:spPr>
          <a:xfrm>
            <a:off x="5062576" y="180643"/>
            <a:ext cx="1725975" cy="2301301"/>
          </a:xfrm>
          <a:prstGeom prst="rect">
            <a:avLst/>
          </a:prstGeom>
          <a:noFill/>
          <a:ln>
            <a:noFill/>
          </a:ln>
        </p:spPr>
      </p:pic>
      <p:pic>
        <p:nvPicPr>
          <p:cNvPr id="256" name="Shape 256"/>
          <p:cNvPicPr preferRelativeResize="0"/>
          <p:nvPr/>
        </p:nvPicPr>
        <p:blipFill rotWithShape="1">
          <a:blip r:embed="rId5">
            <a:alphaModFix/>
          </a:blip>
          <a:srcRect l="14677" t="13415" b="9525"/>
          <a:stretch/>
        </p:blipFill>
        <p:spPr>
          <a:xfrm>
            <a:off x="4353855" y="2481943"/>
            <a:ext cx="3143419" cy="2129246"/>
          </a:xfrm>
          <a:prstGeom prst="rect">
            <a:avLst/>
          </a:prstGeom>
          <a:noFill/>
          <a:ln>
            <a:noFill/>
          </a:ln>
        </p:spPr>
      </p:pic>
      <p:pic>
        <p:nvPicPr>
          <p:cNvPr id="257" name="Shape 257"/>
          <p:cNvPicPr preferRelativeResize="0"/>
          <p:nvPr/>
        </p:nvPicPr>
        <p:blipFill rotWithShape="1">
          <a:blip r:embed="rId6">
            <a:alphaModFix/>
          </a:blip>
          <a:srcRect t="17617" r="5335" b="8739"/>
          <a:stretch/>
        </p:blipFill>
        <p:spPr>
          <a:xfrm>
            <a:off x="5696080" y="4402182"/>
            <a:ext cx="3176043" cy="2272938"/>
          </a:xfrm>
          <a:prstGeom prst="rect">
            <a:avLst/>
          </a:prstGeom>
          <a:noFill/>
          <a:ln>
            <a:noFill/>
          </a:ln>
        </p:spPr>
      </p:pic>
    </p:spTree>
    <p:extLst>
      <p:ext uri="{BB962C8B-B14F-4D97-AF65-F5344CB8AC3E}">
        <p14:creationId xmlns:p14="http://schemas.microsoft.com/office/powerpoint/2010/main" val="50780751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a:latin typeface="Calibri" charset="0"/>
                <a:ea typeface="ＭＳ Ｐゴシック" charset="0"/>
                <a:cs typeface="ＭＳ Ｐゴシック" charset="0"/>
              </a:rPr>
              <a:t>Internet and </a:t>
            </a:r>
            <a:r>
              <a:rPr lang="ja-JP" altLang="en-US" sz="4000" b="1">
                <a:latin typeface="Calibri" charset="0"/>
                <a:ea typeface="ＭＳ Ｐゴシック" charset="0"/>
                <a:cs typeface="ＭＳ Ｐゴシック" charset="0"/>
              </a:rPr>
              <a:t>“</a:t>
            </a:r>
            <a:r>
              <a:rPr lang="en-US" sz="4000" b="1">
                <a:latin typeface="Calibri" charset="0"/>
                <a:ea typeface="ＭＳ Ｐゴシック" charset="0"/>
                <a:cs typeface="ＭＳ Ｐゴシック" charset="0"/>
              </a:rPr>
              <a:t>Green</a:t>
            </a:r>
            <a:r>
              <a:rPr lang="ja-JP" altLang="en-US" sz="4000" b="1">
                <a:latin typeface="Calibri" charset="0"/>
                <a:ea typeface="ＭＳ Ｐゴシック" charset="0"/>
                <a:cs typeface="ＭＳ Ｐゴシック" charset="0"/>
              </a:rPr>
              <a:t>”</a:t>
            </a:r>
            <a:r>
              <a:rPr lang="en-US" sz="4000" b="1">
                <a:latin typeface="Calibri" charset="0"/>
                <a:ea typeface="ＭＳ Ｐゴシック" charset="0"/>
                <a:cs typeface="ＭＳ Ｐゴシック" charset="0"/>
              </a:rPr>
              <a:t> Bed Bug Products </a:t>
            </a:r>
          </a:p>
        </p:txBody>
      </p:sp>
      <p:sp>
        <p:nvSpPr>
          <p:cNvPr id="4" name="Text Placeholder 3"/>
          <p:cNvSpPr>
            <a:spLocks noGrp="1"/>
          </p:cNvSpPr>
          <p:nvPr>
            <p:ph type="body" sz="half" idx="1"/>
          </p:nvPr>
        </p:nvSpPr>
        <p:spPr>
          <a:xfrm>
            <a:off x="274638" y="1600200"/>
            <a:ext cx="4373562" cy="4525963"/>
          </a:xfrm>
        </p:spPr>
        <p:txBody>
          <a:bodyPr/>
          <a:lstStyle/>
          <a:p>
            <a:pPr>
              <a:defRPr/>
            </a:pPr>
            <a:r>
              <a:rPr lang="en-US" sz="2800" dirty="0"/>
              <a:t>Ultrasonic devices do not work on any pest ever!</a:t>
            </a:r>
          </a:p>
          <a:p>
            <a:pPr>
              <a:defRPr/>
            </a:pPr>
            <a:r>
              <a:rPr lang="en-US" sz="2800" dirty="0"/>
              <a:t>No liquid currently available repels bugs once it is dry</a:t>
            </a:r>
          </a:p>
          <a:p>
            <a:pPr>
              <a:defRPr/>
            </a:pPr>
            <a:r>
              <a:rPr lang="en-US" sz="2800" dirty="0"/>
              <a:t>Almost any liquid formulation will kill bed bugs with a direct hit (dish washing liquid, alcohol, hair spray) but </a:t>
            </a:r>
            <a:r>
              <a:rPr lang="en-US" sz="2800" dirty="0">
                <a:solidFill>
                  <a:srgbClr val="FF0000"/>
                </a:solidFill>
              </a:rPr>
              <a:t>so will a hammer.</a:t>
            </a:r>
          </a:p>
          <a:p>
            <a:pPr marL="0" indent="0">
              <a:buFont typeface="Arial" charset="0"/>
              <a:buNone/>
              <a:defRPr/>
            </a:pPr>
            <a:endParaRPr lang="en-US" sz="2800" b="1" dirty="0"/>
          </a:p>
        </p:txBody>
      </p:sp>
      <p:sp>
        <p:nvSpPr>
          <p:cNvPr id="54276" name="Content Placeholder 4"/>
          <p:cNvSpPr>
            <a:spLocks noGrp="1"/>
          </p:cNvSpPr>
          <p:nvPr>
            <p:ph sz="half" idx="2"/>
          </p:nvPr>
        </p:nvSpPr>
        <p:spPr>
          <a:xfrm>
            <a:off x="4546600" y="1600200"/>
            <a:ext cx="4387850" cy="4525963"/>
          </a:xfrm>
        </p:spPr>
        <p:txBody>
          <a:bodyPr/>
          <a:lstStyle/>
          <a:p>
            <a:r>
              <a:rPr lang="en-US" sz="2800" b="1">
                <a:latin typeface="Calibri" charset="0"/>
                <a:ea typeface="ＭＳ Ｐゴシック" charset="0"/>
                <a:cs typeface="ＭＳ Ｐゴシック" charset="0"/>
              </a:rPr>
              <a:t>If any product was  were as great as it sounds we would all be using it. </a:t>
            </a:r>
            <a:r>
              <a:rPr lang="en-US" sz="2800" b="1" dirty="0">
                <a:latin typeface="Calibri" charset="0"/>
                <a:ea typeface="ＭＳ Ｐゴシック" charset="0"/>
                <a:cs typeface="ＭＳ Ｐゴシック" charset="0"/>
              </a:rPr>
              <a:t>We would not be talking about bed bugs today!</a:t>
            </a:r>
          </a:p>
        </p:txBody>
      </p:sp>
      <p:pic>
        <p:nvPicPr>
          <p:cNvPr id="6" name="Picture 7" descr="close up egg on 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68367" y="3636445"/>
            <a:ext cx="2493657" cy="3241362"/>
          </a:xfrm>
          <a:prstGeom prst="rect">
            <a:avLst/>
          </a:prstGeom>
          <a:noFill/>
          <a:ln>
            <a:noFill/>
          </a:ln>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1874460"/>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“Green” </a:t>
            </a:r>
            <a:r>
              <a:rPr lang="en-US" i="1" dirty="0"/>
              <a:t>products</a:t>
            </a:r>
            <a:r>
              <a:rPr lang="en-US" dirty="0"/>
              <a:t> that work?</a:t>
            </a:r>
          </a:p>
        </p:txBody>
      </p:sp>
      <p:sp>
        <p:nvSpPr>
          <p:cNvPr id="6" name="Content Placeholder 5"/>
          <p:cNvSpPr>
            <a:spLocks noGrp="1"/>
          </p:cNvSpPr>
          <p:nvPr>
            <p:ph idx="1"/>
          </p:nvPr>
        </p:nvSpPr>
        <p:spPr>
          <a:xfrm>
            <a:off x="457200" y="1600200"/>
            <a:ext cx="8229600" cy="5035913"/>
          </a:xfrm>
        </p:spPr>
        <p:txBody>
          <a:bodyPr/>
          <a:lstStyle/>
          <a:p>
            <a:r>
              <a:rPr lang="en-US" dirty="0"/>
              <a:t>Desiccant dusts</a:t>
            </a:r>
          </a:p>
          <a:p>
            <a:pPr lvl="1"/>
            <a:r>
              <a:rPr lang="en-US" dirty="0"/>
              <a:t>Silica gel (</a:t>
            </a:r>
            <a:r>
              <a:rPr lang="en-US" b="1" dirty="0" err="1"/>
              <a:t>CimeXa</a:t>
            </a:r>
            <a:r>
              <a:rPr lang="en-US" dirty="0"/>
              <a:t>)</a:t>
            </a:r>
          </a:p>
          <a:p>
            <a:pPr lvl="1"/>
            <a:r>
              <a:rPr lang="en-US" sz="3200" b="1" dirty="0"/>
              <a:t>Diatomaceous Earth </a:t>
            </a:r>
            <a:r>
              <a:rPr lang="en-US" dirty="0"/>
              <a:t>– widely available in gardening section of stores</a:t>
            </a:r>
          </a:p>
          <a:p>
            <a:pPr lvl="1"/>
            <a:r>
              <a:rPr lang="en-US" dirty="0"/>
              <a:t>Don’t use in piles, apply a fine dust around/under bed and around the edges of the room (barrier treatment)</a:t>
            </a:r>
          </a:p>
          <a:p>
            <a:r>
              <a:rPr lang="en-US" sz="2800" dirty="0"/>
              <a:t>Other “green” products: </a:t>
            </a:r>
            <a:r>
              <a:rPr lang="en-US" sz="2800" dirty="0" err="1"/>
              <a:t>Cirkil</a:t>
            </a:r>
            <a:r>
              <a:rPr lang="en-US" sz="2800" dirty="0"/>
              <a:t>, </a:t>
            </a:r>
            <a:r>
              <a:rPr lang="en-US" sz="2800" dirty="0" err="1"/>
              <a:t>EcoRaider</a:t>
            </a:r>
            <a:r>
              <a:rPr lang="en-US" sz="2800" dirty="0"/>
              <a:t>.  No silver bullets, need to be used with other tools</a:t>
            </a:r>
          </a:p>
        </p:txBody>
      </p:sp>
    </p:spTree>
    <p:extLst>
      <p:ext uri="{BB962C8B-B14F-4D97-AF65-F5344CB8AC3E}">
        <p14:creationId xmlns:p14="http://schemas.microsoft.com/office/powerpoint/2010/main" val="2409385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52400"/>
            <a:ext cx="8229600" cy="1250950"/>
          </a:xfrm>
        </p:spPr>
        <p:txBody>
          <a:bodyPr/>
          <a:lstStyle/>
          <a:p>
            <a:pPr eaLnBrk="1" hangingPunct="1"/>
            <a:r>
              <a:rPr lang="en-US" altLang="en-US">
                <a:solidFill>
                  <a:srgbClr val="9F2936"/>
                </a:solidFill>
                <a:ea typeface="ＭＳ Ｐゴシック" charset="-128"/>
              </a:rPr>
              <a:t>Why they're back</a:t>
            </a:r>
          </a:p>
        </p:txBody>
      </p:sp>
      <p:sp>
        <p:nvSpPr>
          <p:cNvPr id="21506" name="Content Placeholder 5"/>
          <p:cNvSpPr>
            <a:spLocks noGrp="1"/>
          </p:cNvSpPr>
          <p:nvPr>
            <p:ph sz="quarter" idx="4"/>
          </p:nvPr>
        </p:nvSpPr>
        <p:spPr>
          <a:xfrm>
            <a:off x="533400" y="1600200"/>
            <a:ext cx="8229600" cy="2971800"/>
          </a:xfrm>
        </p:spPr>
        <p:txBody>
          <a:bodyPr/>
          <a:lstStyle/>
          <a:p>
            <a:pPr eaLnBrk="1" hangingPunct="1">
              <a:spcBef>
                <a:spcPct val="0"/>
              </a:spcBef>
              <a:spcAft>
                <a:spcPts val="600"/>
              </a:spcAft>
            </a:pPr>
            <a:r>
              <a:rPr lang="en-US" altLang="en-US" sz="2800" dirty="0">
                <a:ea typeface="ＭＳ Ｐゴシック" charset="-128"/>
              </a:rPr>
              <a:t>Change in pesticide availability</a:t>
            </a:r>
          </a:p>
          <a:p>
            <a:pPr eaLnBrk="1" hangingPunct="1">
              <a:spcBef>
                <a:spcPct val="0"/>
              </a:spcBef>
              <a:spcAft>
                <a:spcPts val="600"/>
              </a:spcAft>
            </a:pPr>
            <a:r>
              <a:rPr lang="en-US" altLang="en-US" sz="2800" dirty="0">
                <a:ea typeface="ＭＳ Ｐゴシック" charset="-128"/>
              </a:rPr>
              <a:t>Change in pesticide use patterns</a:t>
            </a:r>
          </a:p>
          <a:p>
            <a:pPr eaLnBrk="1" hangingPunct="1">
              <a:spcBef>
                <a:spcPct val="0"/>
              </a:spcBef>
              <a:spcAft>
                <a:spcPts val="600"/>
              </a:spcAft>
            </a:pPr>
            <a:r>
              <a:rPr lang="en-US" altLang="en-US" sz="2800" dirty="0">
                <a:ea typeface="ＭＳ Ｐゴシック" charset="-128"/>
              </a:rPr>
              <a:t>More travel/ mobility of people</a:t>
            </a:r>
          </a:p>
          <a:p>
            <a:pPr eaLnBrk="1" hangingPunct="1">
              <a:spcBef>
                <a:spcPct val="0"/>
              </a:spcBef>
              <a:spcAft>
                <a:spcPts val="600"/>
              </a:spcAft>
            </a:pPr>
            <a:r>
              <a:rPr lang="en-US" altLang="en-US" sz="2800" dirty="0">
                <a:ea typeface="ＭＳ Ｐゴシック" charset="-128"/>
              </a:rPr>
              <a:t>More infested locations</a:t>
            </a:r>
          </a:p>
          <a:p>
            <a:pPr eaLnBrk="1" hangingPunct="1">
              <a:spcBef>
                <a:spcPct val="0"/>
              </a:spcBef>
              <a:spcAft>
                <a:spcPts val="600"/>
              </a:spcAft>
            </a:pPr>
            <a:r>
              <a:rPr lang="en-US" altLang="en-US" sz="2800" dirty="0">
                <a:ea typeface="ＭＳ Ｐゴシック" charset="-128"/>
              </a:rPr>
              <a:t>Lack of preparedness of society in general</a:t>
            </a:r>
          </a:p>
          <a:p>
            <a:pPr eaLnBrk="1" hangingPunct="1">
              <a:spcBef>
                <a:spcPct val="0"/>
              </a:spcBef>
              <a:spcAft>
                <a:spcPts val="600"/>
              </a:spcAft>
            </a:pPr>
            <a:r>
              <a:rPr lang="en-US" altLang="en-US" sz="2800" dirty="0">
                <a:ea typeface="ＭＳ Ｐゴシック" charset="-128"/>
              </a:rPr>
              <a:t>Pesticide resistance</a:t>
            </a:r>
          </a:p>
          <a:p>
            <a:pPr eaLnBrk="1" hangingPunct="1">
              <a:spcBef>
                <a:spcPct val="0"/>
              </a:spcBef>
              <a:spcAft>
                <a:spcPts val="600"/>
              </a:spcAft>
            </a:pPr>
            <a:endParaRPr lang="en-US" altLang="en-US" sz="2800" dirty="0">
              <a:ea typeface="ＭＳ Ｐゴシック" charset="-128"/>
            </a:endParaRPr>
          </a:p>
        </p:txBody>
      </p:sp>
      <p:sp>
        <p:nvSpPr>
          <p:cNvPr id="21507"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AFD01A6-9CD5-3442-B66A-B6B52EA33CBE}" type="slidenum">
              <a:rPr lang="en-US" altLang="en-US" sz="1400"/>
              <a:pPr>
                <a:lnSpc>
                  <a:spcPct val="100000"/>
                </a:lnSpc>
                <a:spcBef>
                  <a:spcPct val="0"/>
                </a:spcBef>
                <a:buSzTx/>
                <a:buFontTx/>
                <a:buNone/>
              </a:pPr>
              <a:t>6</a:t>
            </a:fld>
            <a:endParaRPr lang="en-US" altLang="en-US" sz="1400"/>
          </a:p>
        </p:txBody>
      </p:sp>
      <p:pic>
        <p:nvPicPr>
          <p:cNvPr id="21508" name="Picture 12" descr="Untitled design(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87875"/>
            <a:ext cx="5105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3"/>
          <p:cNvSpPr txBox="1">
            <a:spLocks noChangeArrowheads="1"/>
          </p:cNvSpPr>
          <p:nvPr/>
        </p:nvSpPr>
        <p:spPr bwMode="auto">
          <a:xfrm>
            <a:off x="5867400" y="4648200"/>
            <a:ext cx="3048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marL="0" indent="0" eaLnBrk="1" hangingPunct="1">
              <a:lnSpc>
                <a:spcPct val="100000"/>
              </a:lnSpc>
              <a:spcBef>
                <a:spcPct val="0"/>
              </a:spcBef>
              <a:buSzTx/>
              <a:buNone/>
            </a:pPr>
            <a:r>
              <a:rPr lang="en-US" altLang="en-US" sz="1600" dirty="0">
                <a:solidFill>
                  <a:srgbClr val="993300"/>
                </a:solidFill>
                <a:ea typeface="ＭＳ Ｐゴシック" charset="-128"/>
              </a:rPr>
              <a:t>Pesticide resistance:</a:t>
            </a:r>
          </a:p>
          <a:p>
            <a:pPr eaLnBrk="1" hangingPunct="1">
              <a:lnSpc>
                <a:spcPct val="100000"/>
              </a:lnSpc>
              <a:spcBef>
                <a:spcPct val="0"/>
              </a:spcBef>
              <a:buSzTx/>
              <a:buFontTx/>
              <a:buChar char="•"/>
            </a:pPr>
            <a:r>
              <a:rPr lang="en-US" altLang="en-US" sz="1600" dirty="0">
                <a:solidFill>
                  <a:srgbClr val="993300"/>
                </a:solidFill>
                <a:ea typeface="ＭＳ Ｐゴシック" charset="-128"/>
              </a:rPr>
              <a:t>Within 2-20 years insects show resistance to new pesticides </a:t>
            </a:r>
          </a:p>
          <a:p>
            <a:pPr eaLnBrk="1" hangingPunct="1">
              <a:lnSpc>
                <a:spcPct val="100000"/>
              </a:lnSpc>
              <a:spcBef>
                <a:spcPct val="0"/>
              </a:spcBef>
              <a:buSzTx/>
              <a:buFontTx/>
              <a:buChar char="•"/>
            </a:pPr>
            <a:r>
              <a:rPr lang="en-US" altLang="en-US" sz="1600" dirty="0">
                <a:solidFill>
                  <a:srgbClr val="993300"/>
                </a:solidFill>
                <a:ea typeface="ＭＳ Ｐゴシック" charset="-128"/>
              </a:rPr>
              <a:t>More pesticides are needed to do the same job </a:t>
            </a:r>
          </a:p>
          <a:p>
            <a:pPr eaLnBrk="1" hangingPunct="1">
              <a:lnSpc>
                <a:spcPct val="100000"/>
              </a:lnSpc>
              <a:spcBef>
                <a:spcPct val="0"/>
              </a:spcBef>
              <a:buSzTx/>
              <a:buFontTx/>
              <a:buChar char="•"/>
            </a:pPr>
            <a:r>
              <a:rPr lang="en-US" altLang="en-US" sz="1600" dirty="0">
                <a:solidFill>
                  <a:srgbClr val="993300"/>
                </a:solidFill>
                <a:ea typeface="ＭＳ Ｐゴシック" charset="-128"/>
              </a:rPr>
              <a:t>Requires PMP to switch products</a:t>
            </a:r>
          </a:p>
        </p:txBody>
      </p:sp>
    </p:spTree>
    <p:extLst>
      <p:ext uri="{BB962C8B-B14F-4D97-AF65-F5344CB8AC3E}">
        <p14:creationId xmlns:p14="http://schemas.microsoft.com/office/powerpoint/2010/main" val="4162628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Treatment Options</a:t>
            </a:r>
            <a:endParaRPr lang="en-US" dirty="0">
              <a:latin typeface="Calibri" charset="0"/>
              <a:ea typeface="ＭＳ Ｐゴシック" charset="0"/>
              <a:cs typeface="ＭＳ Ｐゴシック" charset="0"/>
            </a:endParaRPr>
          </a:p>
        </p:txBody>
      </p:sp>
      <p:sp>
        <p:nvSpPr>
          <p:cNvPr id="55299" name="Text Placeholder 3"/>
          <p:cNvSpPr>
            <a:spLocks noGrp="1"/>
          </p:cNvSpPr>
          <p:nvPr>
            <p:ph type="body" idx="1"/>
          </p:nvPr>
        </p:nvSpPr>
        <p:spPr>
          <a:xfrm>
            <a:off x="109538" y="1755775"/>
            <a:ext cx="3309937" cy="639763"/>
          </a:xfrm>
        </p:spPr>
        <p:txBody>
          <a:bodyPr/>
          <a:lstStyle/>
          <a:p>
            <a:pPr algn="ctr" eaLnBrk="1" hangingPunct="1"/>
            <a:r>
              <a:rPr lang="en-US" dirty="0">
                <a:latin typeface="Calibri" charset="0"/>
                <a:ea typeface="ＭＳ Ｐゴシック" charset="0"/>
                <a:cs typeface="ＭＳ Ｐゴシック" charset="0"/>
              </a:rPr>
              <a:t>What you can do</a:t>
            </a:r>
          </a:p>
        </p:txBody>
      </p:sp>
      <p:sp>
        <p:nvSpPr>
          <p:cNvPr id="89092" name="Content Placeholder 4"/>
          <p:cNvSpPr>
            <a:spLocks noGrp="1"/>
          </p:cNvSpPr>
          <p:nvPr>
            <p:ph sz="half" idx="2"/>
          </p:nvPr>
        </p:nvSpPr>
        <p:spPr>
          <a:xfrm>
            <a:off x="457200" y="2470150"/>
            <a:ext cx="4040188" cy="3951288"/>
          </a:xfrm>
        </p:spPr>
        <p:txBody>
          <a:bodyPr rtlCol="0">
            <a:normAutofit fontScale="85000" lnSpcReduction="20000"/>
          </a:bodyPr>
          <a:lstStyle/>
          <a:p>
            <a:pPr eaLnBrk="1" fontAlgn="auto" hangingPunct="1">
              <a:spcAft>
                <a:spcPts val="0"/>
              </a:spcAft>
              <a:buFont typeface="Arial"/>
              <a:buChar char="•"/>
              <a:defRPr/>
            </a:pPr>
            <a:r>
              <a:rPr lang="en-US" dirty="0"/>
              <a:t>Encasement</a:t>
            </a:r>
          </a:p>
          <a:p>
            <a:pPr eaLnBrk="1" fontAlgn="auto" hangingPunct="1">
              <a:spcAft>
                <a:spcPts val="0"/>
              </a:spcAft>
              <a:buFont typeface="Arial"/>
              <a:buChar char="•"/>
              <a:defRPr/>
            </a:pPr>
            <a:r>
              <a:rPr lang="en-US" dirty="0"/>
              <a:t>Monitoring</a:t>
            </a:r>
          </a:p>
          <a:p>
            <a:pPr eaLnBrk="1" fontAlgn="auto" hangingPunct="1">
              <a:spcAft>
                <a:spcPts val="0"/>
              </a:spcAft>
              <a:buFont typeface="Arial"/>
              <a:buChar char="•"/>
              <a:defRPr/>
            </a:pPr>
            <a:r>
              <a:rPr lang="en-US" dirty="0"/>
              <a:t>Quick (15 min) visual inspection</a:t>
            </a:r>
          </a:p>
          <a:p>
            <a:pPr eaLnBrk="1" fontAlgn="auto" hangingPunct="1">
              <a:spcAft>
                <a:spcPts val="0"/>
              </a:spcAft>
              <a:buFont typeface="Arial"/>
              <a:buChar char="•"/>
              <a:defRPr/>
            </a:pPr>
            <a:r>
              <a:rPr lang="en-US" dirty="0"/>
              <a:t>Steam</a:t>
            </a:r>
          </a:p>
          <a:p>
            <a:pPr eaLnBrk="1" fontAlgn="auto" hangingPunct="1">
              <a:spcAft>
                <a:spcPts val="0"/>
              </a:spcAft>
              <a:buFont typeface="Arial"/>
              <a:buChar char="•"/>
              <a:defRPr/>
            </a:pPr>
            <a:r>
              <a:rPr lang="en-US" dirty="0"/>
              <a:t>Clothes Dryer</a:t>
            </a:r>
          </a:p>
          <a:p>
            <a:pPr eaLnBrk="1" fontAlgn="auto" hangingPunct="1">
              <a:spcAft>
                <a:spcPts val="0"/>
              </a:spcAft>
              <a:buFont typeface="Arial"/>
              <a:buChar char="•"/>
              <a:defRPr/>
            </a:pPr>
            <a:r>
              <a:rPr lang="en-US" dirty="0"/>
              <a:t>Vacuum</a:t>
            </a:r>
          </a:p>
          <a:p>
            <a:pPr eaLnBrk="1" fontAlgn="auto" hangingPunct="1">
              <a:spcAft>
                <a:spcPts val="0"/>
              </a:spcAft>
              <a:buFont typeface="Arial"/>
              <a:buChar char="•"/>
              <a:defRPr/>
            </a:pPr>
            <a:r>
              <a:rPr lang="en-US" dirty="0"/>
              <a:t>Heat chamber (FL model)</a:t>
            </a:r>
          </a:p>
          <a:p>
            <a:pPr eaLnBrk="1" fontAlgn="auto" hangingPunct="1">
              <a:spcAft>
                <a:spcPts val="0"/>
              </a:spcAft>
              <a:buFont typeface="Arial"/>
              <a:buChar char="•"/>
              <a:defRPr/>
            </a:pPr>
            <a:r>
              <a:rPr lang="en-US" dirty="0"/>
              <a:t>Diatomaceous Earth or Silica (APPLICATOR'S LICENSE to apply to property other than your own)</a:t>
            </a:r>
          </a:p>
          <a:p>
            <a:pPr eaLnBrk="1" fontAlgn="auto" hangingPunct="1">
              <a:spcAft>
                <a:spcPts val="0"/>
              </a:spcAft>
              <a:buFont typeface="Arial"/>
              <a:buChar char="•"/>
              <a:defRPr/>
            </a:pPr>
            <a:r>
              <a:rPr lang="en-US" dirty="0"/>
              <a:t>Client education &amp; support</a:t>
            </a:r>
          </a:p>
        </p:txBody>
      </p:sp>
      <p:sp>
        <p:nvSpPr>
          <p:cNvPr id="55301" name="Text Placeholder 5"/>
          <p:cNvSpPr>
            <a:spLocks noGrp="1"/>
          </p:cNvSpPr>
          <p:nvPr>
            <p:ph type="body" sz="quarter" idx="3"/>
          </p:nvPr>
        </p:nvSpPr>
        <p:spPr>
          <a:xfrm>
            <a:off x="4105275" y="1535113"/>
            <a:ext cx="4041775" cy="639762"/>
          </a:xfrm>
        </p:spPr>
        <p:txBody>
          <a:bodyPr/>
          <a:lstStyle/>
          <a:p>
            <a:pPr algn="ctr" eaLnBrk="1" hangingPunct="1"/>
            <a:r>
              <a:rPr lang="en-US">
                <a:latin typeface="Calibri" charset="0"/>
                <a:ea typeface="ＭＳ Ｐゴシック" charset="0"/>
                <a:cs typeface="ＭＳ Ｐゴシック" charset="0"/>
              </a:rPr>
              <a:t>Leave it to the experts</a:t>
            </a:r>
          </a:p>
        </p:txBody>
      </p:sp>
      <p:sp>
        <p:nvSpPr>
          <p:cNvPr id="55302" name="Content Placeholder 6"/>
          <p:cNvSpPr>
            <a:spLocks noGrp="1"/>
          </p:cNvSpPr>
          <p:nvPr>
            <p:ph sz="quarter" idx="4"/>
          </p:nvPr>
        </p:nvSpPr>
        <p:spPr>
          <a:xfrm>
            <a:off x="4645025" y="2366963"/>
            <a:ext cx="4041775" cy="2512313"/>
          </a:xfrm>
        </p:spPr>
        <p:txBody>
          <a:bodyPr/>
          <a:lstStyle/>
          <a:p>
            <a:pPr eaLnBrk="1" hangingPunct="1"/>
            <a:r>
              <a:rPr lang="en-US" dirty="0">
                <a:latin typeface="Calibri" charset="0"/>
                <a:ea typeface="ＭＳ Ｐゴシック" charset="0"/>
                <a:cs typeface="ＭＳ Ｐゴシック" charset="0"/>
              </a:rPr>
              <a:t>Canine inspection</a:t>
            </a:r>
          </a:p>
          <a:p>
            <a:pPr eaLnBrk="1" hangingPunct="1"/>
            <a:r>
              <a:rPr lang="en-US" dirty="0">
                <a:latin typeface="Calibri" charset="0"/>
                <a:ea typeface="ＭＳ Ｐゴシック" charset="0"/>
                <a:cs typeface="ＭＳ Ｐゴシック" charset="0"/>
              </a:rPr>
              <a:t>Whole-unit heat treatment</a:t>
            </a:r>
          </a:p>
          <a:p>
            <a:pPr eaLnBrk="1" hangingPunct="1"/>
            <a:r>
              <a:rPr lang="en-US" dirty="0">
                <a:latin typeface="Calibri" charset="0"/>
                <a:ea typeface="ＭＳ Ｐゴシック" charset="0"/>
                <a:cs typeface="ＭＳ Ｐゴシック" charset="0"/>
              </a:rPr>
              <a:t>Pesticide application</a:t>
            </a:r>
          </a:p>
          <a:p>
            <a:pPr eaLnBrk="1" hangingPunct="1"/>
            <a:r>
              <a:rPr lang="en-US" dirty="0">
                <a:latin typeface="Calibri" charset="0"/>
                <a:ea typeface="ＭＳ Ｐゴシック" charset="0"/>
                <a:cs typeface="ＭＳ Ｐゴシック" charset="0"/>
              </a:rPr>
              <a:t>Thorough inspection</a:t>
            </a:r>
          </a:p>
          <a:p>
            <a:pPr eaLnBrk="1" hangingPunct="1"/>
            <a:r>
              <a:rPr lang="en-US" dirty="0">
                <a:latin typeface="Calibri" charset="0"/>
                <a:ea typeface="ＭＳ Ｐゴシック" charset="0"/>
                <a:cs typeface="ＭＳ Ｐゴシック" charset="0"/>
              </a:rPr>
              <a:t>Active Monitoring*  -  </a:t>
            </a:r>
            <a:r>
              <a:rPr lang="en-US" sz="1600" dirty="0">
                <a:latin typeface="Calibri" charset="0"/>
                <a:ea typeface="ＭＳ Ｐゴシック" charset="0"/>
                <a:cs typeface="ＭＳ Ｐゴシック" charset="0"/>
              </a:rPr>
              <a:t>probably not necessary </a:t>
            </a:r>
            <a:endParaRPr lang="en-US" dirty="0">
              <a:latin typeface="Calibri" charset="0"/>
              <a:ea typeface="ＭＳ Ｐゴシック" charset="0"/>
              <a:cs typeface="ＭＳ Ｐゴシック" charset="0"/>
            </a:endParaRPr>
          </a:p>
        </p:txBody>
      </p:sp>
      <p:sp>
        <p:nvSpPr>
          <p:cNvPr id="89095" name="Slide Number Placeholder 6"/>
          <p:cNvSpPr>
            <a:spLocks noGrp="1"/>
          </p:cNvSpPr>
          <p:nvPr>
            <p:ph type="sldNum" sz="quarter" idx="12"/>
          </p:nvPr>
        </p:nvSpPr>
        <p:spPr bwMode="auto">
          <a:ln>
            <a:miter lim="800000"/>
            <a:headEnd/>
            <a:tailEnd/>
          </a:ln>
        </p:spPr>
        <p:txBody>
          <a:bodyPr anchor="t"/>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13C163-A972-564C-87A8-41DB8C15731C}" type="slidenum">
              <a:rPr lang="en-US" sz="1200">
                <a:solidFill>
                  <a:srgbClr val="898989"/>
                </a:solidFill>
                <a:latin typeface="Calibri" charset="0"/>
              </a:rPr>
              <a:pPr eaLnBrk="1" hangingPunct="1"/>
              <a:t>60</a:t>
            </a:fld>
            <a:endParaRPr lang="en-US" sz="1200">
              <a:solidFill>
                <a:srgbClr val="898989"/>
              </a:solidFill>
              <a:latin typeface="Calibri" charset="0"/>
            </a:endParaRPr>
          </a:p>
        </p:txBody>
      </p:sp>
    </p:spTree>
    <p:extLst>
      <p:ext uri="{BB962C8B-B14F-4D97-AF65-F5344CB8AC3E}">
        <p14:creationId xmlns:p14="http://schemas.microsoft.com/office/powerpoint/2010/main" val="994385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creen shot 2013-02-21 at 7.00.5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0511" y="779645"/>
            <a:ext cx="7347136" cy="5431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1318" y="274638"/>
            <a:ext cx="8229600" cy="1143000"/>
          </a:xfrm>
        </p:spPr>
        <p:txBody>
          <a:bodyPr/>
          <a:lstStyle/>
          <a:p>
            <a:r>
              <a:rPr lang="en-US" sz="6600" dirty="0" err="1"/>
              <a:t>StopPests.org</a:t>
            </a:r>
            <a:endParaRPr lang="en-US" sz="6600" dirty="0"/>
          </a:p>
        </p:txBody>
      </p:sp>
    </p:spTree>
    <p:extLst>
      <p:ext uri="{BB962C8B-B14F-4D97-AF65-F5344CB8AC3E}">
        <p14:creationId xmlns:p14="http://schemas.microsoft.com/office/powerpoint/2010/main" val="608997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charset="0"/>
                <a:ea typeface="ＭＳ Ｐゴシック" charset="0"/>
                <a:cs typeface="ＭＳ Ｐゴシック" charset="0"/>
              </a:rPr>
              <a:t>Questions?</a:t>
            </a:r>
            <a:r>
              <a:rPr lang="en-US" dirty="0">
                <a:latin typeface="Calibri" charset="0"/>
                <a:ea typeface="ＭＳ Ｐゴシック" charset="0"/>
                <a:cs typeface="ＭＳ Ｐゴシック" charset="0"/>
              </a:rPr>
              <a:t> </a:t>
            </a:r>
          </a:p>
        </p:txBody>
      </p:sp>
      <p:sp>
        <p:nvSpPr>
          <p:cNvPr id="5" name="Subtitle 2"/>
          <p:cNvSpPr>
            <a:spLocks noGrp="1"/>
          </p:cNvSpPr>
          <p:nvPr>
            <p:ph type="subTitle" idx="4294967295"/>
          </p:nvPr>
        </p:nvSpPr>
        <p:spPr>
          <a:xfrm>
            <a:off x="1088621" y="1831000"/>
            <a:ext cx="6746147" cy="3214076"/>
          </a:xfrm>
        </p:spPr>
        <p:txBody>
          <a:bodyPr rtlCol="0">
            <a:normAutofit/>
          </a:bodyPr>
          <a:lstStyle/>
          <a:p>
            <a:pPr eaLnBrk="1" fontAlgn="auto" hangingPunct="1">
              <a:spcAft>
                <a:spcPts val="0"/>
              </a:spcAft>
              <a:buFont typeface="Arial"/>
              <a:buNone/>
              <a:defRPr/>
            </a:pPr>
            <a:r>
              <a:rPr lang="en-US" sz="1800" dirty="0">
                <a:ea typeface="+mn-ea"/>
                <a:cs typeface="+mn-cs"/>
              </a:rPr>
              <a:t>Susannah Reese</a:t>
            </a:r>
          </a:p>
          <a:p>
            <a:pPr eaLnBrk="1" fontAlgn="auto" hangingPunct="1">
              <a:spcAft>
                <a:spcPts val="0"/>
              </a:spcAft>
              <a:buFont typeface="Arial"/>
              <a:buNone/>
              <a:defRPr/>
            </a:pPr>
            <a:r>
              <a:rPr lang="en-US" sz="1800" dirty="0">
                <a:ea typeface="+mn-ea"/>
                <a:cs typeface="+mn-cs"/>
              </a:rPr>
              <a:t>The Northeastern IPM Center</a:t>
            </a:r>
          </a:p>
          <a:p>
            <a:pPr eaLnBrk="1" fontAlgn="auto" hangingPunct="1">
              <a:spcAft>
                <a:spcPts val="0"/>
              </a:spcAft>
              <a:buFont typeface="Arial"/>
              <a:buNone/>
              <a:defRPr/>
            </a:pPr>
            <a:r>
              <a:rPr lang="en-US" sz="1800" dirty="0">
                <a:ea typeface="+mn-ea"/>
                <a:cs typeface="+mn-cs"/>
              </a:rPr>
              <a:t>Cornell University</a:t>
            </a:r>
          </a:p>
          <a:p>
            <a:pPr eaLnBrk="1" fontAlgn="auto" hangingPunct="1">
              <a:spcAft>
                <a:spcPts val="0"/>
              </a:spcAft>
              <a:buFont typeface="Arial"/>
              <a:buNone/>
              <a:defRPr/>
            </a:pPr>
            <a:r>
              <a:rPr lang="en-US" sz="1800" dirty="0">
                <a:ea typeface="+mn-ea"/>
                <a:cs typeface="+mn-cs"/>
                <a:hlinkClick r:id="rId2"/>
              </a:rPr>
              <a:t>stoppests@cornell.edu</a:t>
            </a:r>
            <a:endParaRPr lang="en-US" sz="1800" dirty="0">
              <a:ea typeface="+mn-ea"/>
              <a:cs typeface="+mn-cs"/>
            </a:endParaRPr>
          </a:p>
          <a:p>
            <a:pPr eaLnBrk="1" fontAlgn="auto" hangingPunct="1">
              <a:spcAft>
                <a:spcPts val="0"/>
              </a:spcAft>
              <a:buFont typeface="Arial"/>
              <a:buNone/>
              <a:defRPr/>
            </a:pPr>
            <a:r>
              <a:rPr lang="en-US" sz="1800" dirty="0">
                <a:ea typeface="+mn-ea"/>
                <a:cs typeface="+mn-cs"/>
              </a:rPr>
              <a:t>Do you have a client that needs extra help with bed bugs?</a:t>
            </a:r>
          </a:p>
          <a:p>
            <a:pPr fontAlgn="auto">
              <a:spcAft>
                <a:spcPts val="0"/>
              </a:spcAft>
              <a:buNone/>
              <a:defRPr/>
            </a:pPr>
            <a:r>
              <a:rPr lang="en-US" sz="1800" dirty="0">
                <a:ea typeface="+mn-ea"/>
                <a:cs typeface="+mn-cs"/>
              </a:rPr>
              <a:t>I have supplies and can meet with them to develop a plan, provide supplies, and some hands-on (non-chemical) assistance. Please talk to me if you can make a </a:t>
            </a:r>
            <a:r>
              <a:rPr lang="en-US" sz="1800" dirty="0" err="1">
                <a:ea typeface="+mn-ea"/>
                <a:cs typeface="+mn-cs"/>
              </a:rPr>
              <a:t>referal</a:t>
            </a:r>
            <a:r>
              <a:rPr lang="en-US" sz="1800" dirty="0">
                <a:ea typeface="+mn-ea"/>
                <a:cs typeface="+mn-cs"/>
              </a:rPr>
              <a:t>. </a:t>
            </a:r>
            <a:endParaRPr lang="en-US" sz="1600" dirty="0">
              <a:ea typeface="+mn-ea"/>
              <a:cs typeface="+mn-cs"/>
            </a:endParaRPr>
          </a:p>
        </p:txBody>
      </p:sp>
      <p:pic>
        <p:nvPicPr>
          <p:cNvPr id="14340" name="Picture 3" descr="logo-red-yellow-black_www.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6880" y="4853552"/>
            <a:ext cx="1762399" cy="145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5"/>
          <p:cNvPicPr>
            <a:picLocks noChangeAspect="1"/>
          </p:cNvPicPr>
          <p:nvPr/>
        </p:nvPicPr>
        <p:blipFill>
          <a:blip r:embed="rId4">
            <a:extLst>
              <a:ext uri="{28A0092B-C50C-407E-A947-70E740481C1C}">
                <a14:useLocalDpi xmlns:a14="http://schemas.microsoft.com/office/drawing/2010/main" val="0"/>
              </a:ext>
            </a:extLst>
          </a:blip>
          <a:srcRect l="24081"/>
          <a:stretch>
            <a:fillRect/>
          </a:stretch>
        </p:blipFill>
        <p:spPr bwMode="auto">
          <a:xfrm>
            <a:off x="758825" y="6378575"/>
            <a:ext cx="7637463"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NEIPM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54" y="4618038"/>
            <a:ext cx="2032000" cy="1689100"/>
          </a:xfrm>
          <a:prstGeom prst="rect">
            <a:avLst/>
          </a:prstGeom>
        </p:spPr>
      </p:pic>
      <p:pic>
        <p:nvPicPr>
          <p:cNvPr id="7" name="Picture 13" descr="bed b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19250">
            <a:off x="6616071" y="2389339"/>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descr="bed b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19250">
            <a:off x="4075983" y="4507476"/>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descr="bed b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19250">
            <a:off x="4867591" y="2171066"/>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892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l="13548" t="23984" r="53838" b="13416"/>
          <a:stretch>
            <a:fillRect/>
          </a:stretch>
        </p:blipFill>
        <p:spPr bwMode="auto">
          <a:xfrm>
            <a:off x="5227638" y="1066800"/>
            <a:ext cx="3616325" cy="54610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p:txBody>
          <a:bodyPr/>
          <a:lstStyle/>
          <a:p>
            <a:pPr eaLnBrk="1" hangingPunct="1"/>
            <a:r>
              <a:rPr lang="en-US" altLang="en-US" sz="3000"/>
              <a:t>Pyrethroids and DDT</a:t>
            </a:r>
          </a:p>
        </p:txBody>
      </p:sp>
      <p:sp>
        <p:nvSpPr>
          <p:cNvPr id="3" name="Content Placeholder 2"/>
          <p:cNvSpPr>
            <a:spLocks noGrp="1"/>
          </p:cNvSpPr>
          <p:nvPr>
            <p:ph idx="1"/>
          </p:nvPr>
        </p:nvSpPr>
        <p:spPr>
          <a:xfrm>
            <a:off x="466725" y="2370138"/>
            <a:ext cx="4760913" cy="3394075"/>
          </a:xfrm>
        </p:spPr>
        <p:txBody>
          <a:bodyPr/>
          <a:lstStyle/>
          <a:p>
            <a:pPr eaLnBrk="1" hangingPunct="1">
              <a:lnSpc>
                <a:spcPct val="100000"/>
              </a:lnSpc>
            </a:pPr>
            <a:r>
              <a:rPr lang="en-US" altLang="en-US" sz="2200" dirty="0"/>
              <a:t>Initially, bed bugs were well controlled with DDT (1940s), but resistance was seen within 8 years of its use</a:t>
            </a:r>
          </a:p>
          <a:p>
            <a:pPr eaLnBrk="1" hangingPunct="1">
              <a:lnSpc>
                <a:spcPct val="100000"/>
              </a:lnSpc>
            </a:pPr>
            <a:r>
              <a:rPr lang="en-US" altLang="en-US" sz="2200" dirty="0"/>
              <a:t>Today, resistance is well-documented and widespread to DDT and </a:t>
            </a:r>
            <a:r>
              <a:rPr lang="en-US" altLang="en-US" sz="2200" dirty="0" err="1"/>
              <a:t>pyrethroid</a:t>
            </a:r>
            <a:r>
              <a:rPr lang="en-US" altLang="en-US" sz="2200" dirty="0"/>
              <a:t> insecticides</a:t>
            </a:r>
          </a:p>
          <a:p>
            <a:pPr eaLnBrk="1" hangingPunct="1">
              <a:lnSpc>
                <a:spcPct val="100000"/>
              </a:lnSpc>
            </a:pPr>
            <a:r>
              <a:rPr lang="en-US" altLang="en-US" sz="2200" b="1" i="1" dirty="0" err="1"/>
              <a:t>Pyrethroids</a:t>
            </a:r>
            <a:r>
              <a:rPr lang="en-US" altLang="en-US" sz="2200" b="1" i="1" dirty="0"/>
              <a:t> remain a primary control tool for bed bugs</a:t>
            </a:r>
          </a:p>
        </p:txBody>
      </p:sp>
    </p:spTree>
    <p:extLst>
      <p:ext uri="{BB962C8B-B14F-4D97-AF65-F5344CB8AC3E}">
        <p14:creationId xmlns:p14="http://schemas.microsoft.com/office/powerpoint/2010/main" val="4230984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F50BCBC-9084-0343-BE85-AF2C061000A4}" type="slidenum">
              <a:rPr lang="en-US" altLang="en-US" sz="1400"/>
              <a:pPr>
                <a:lnSpc>
                  <a:spcPct val="100000"/>
                </a:lnSpc>
                <a:spcBef>
                  <a:spcPct val="0"/>
                </a:spcBef>
                <a:buSzTx/>
                <a:buFontTx/>
                <a:buNone/>
              </a:pPr>
              <a:t>8</a:t>
            </a:fld>
            <a:endParaRPr lang="en-US" altLang="en-US" sz="1400"/>
          </a:p>
        </p:txBody>
      </p:sp>
      <p:sp>
        <p:nvSpPr>
          <p:cNvPr id="25602" name="Rectangle 3"/>
          <p:cNvSpPr>
            <a:spLocks noGrp="1" noChangeArrowheads="1"/>
          </p:cNvSpPr>
          <p:nvPr>
            <p:ph type="title"/>
          </p:nvPr>
        </p:nvSpPr>
        <p:spPr/>
        <p:txBody>
          <a:bodyPr/>
          <a:lstStyle/>
          <a:p>
            <a:r>
              <a:rPr lang="en-US" altLang="en-US" dirty="0"/>
              <a:t>Bed bugs are a pest of public </a:t>
            </a:r>
            <a:r>
              <a:rPr lang="en-US" altLang="en-US"/>
              <a:t>health significance</a:t>
            </a:r>
            <a:endParaRPr lang="en-US" altLang="en-US" dirty="0"/>
          </a:p>
        </p:txBody>
      </p:sp>
      <p:sp>
        <p:nvSpPr>
          <p:cNvPr id="25603" name="Rectangle 4"/>
          <p:cNvSpPr>
            <a:spLocks noGrp="1" noChangeArrowheads="1"/>
          </p:cNvSpPr>
          <p:nvPr>
            <p:ph type="body" idx="1"/>
          </p:nvPr>
        </p:nvSpPr>
        <p:spPr>
          <a:xfrm>
            <a:off x="152400" y="1676400"/>
            <a:ext cx="6400800" cy="4724400"/>
          </a:xfrm>
        </p:spPr>
        <p:txBody>
          <a:bodyPr/>
          <a:lstStyle/>
          <a:p>
            <a:r>
              <a:rPr lang="en-US" altLang="en-US" sz="2400" dirty="0"/>
              <a:t>Result in </a:t>
            </a:r>
            <a:r>
              <a:rPr lang="en-US" altLang="en-US" sz="2400" dirty="0">
                <a:solidFill>
                  <a:srgbClr val="C00000"/>
                </a:solidFill>
              </a:rPr>
              <a:t>stress, loss of work, loss of productivity, loss of sleep, and financial burden</a:t>
            </a:r>
          </a:p>
          <a:p>
            <a:r>
              <a:rPr lang="en-US" altLang="en-US" sz="2400" dirty="0"/>
              <a:t>Cause </a:t>
            </a:r>
            <a:r>
              <a:rPr lang="en-US" altLang="en-US" sz="2400" dirty="0">
                <a:solidFill>
                  <a:srgbClr val="C00000"/>
                </a:solidFill>
              </a:rPr>
              <a:t>secondary infections </a:t>
            </a:r>
            <a:r>
              <a:rPr lang="en-US" altLang="en-US" sz="2400" dirty="0"/>
              <a:t>after people scratch their bed bug bites</a:t>
            </a:r>
          </a:p>
          <a:p>
            <a:r>
              <a:rPr lang="en-US" altLang="en-US" sz="2400" dirty="0"/>
              <a:t>Are unwelcome in our homes and workplaces</a:t>
            </a:r>
          </a:p>
          <a:p>
            <a:r>
              <a:rPr lang="en-US" altLang="en-US" sz="2400" dirty="0"/>
              <a:t>Bed bugs </a:t>
            </a:r>
            <a:r>
              <a:rPr lang="en-US" altLang="en-US" sz="2400" dirty="0">
                <a:solidFill>
                  <a:srgbClr val="C00000"/>
                </a:solidFill>
              </a:rPr>
              <a:t>do not transmit disease </a:t>
            </a:r>
            <a:r>
              <a:rPr lang="en-US" altLang="en-US" sz="2400" i="1" dirty="0"/>
              <a:t>under normal living conditions.</a:t>
            </a:r>
          </a:p>
          <a:p>
            <a:r>
              <a:rPr lang="en-US" altLang="en-US" sz="2400" i="1" dirty="0"/>
              <a:t>New evidence of </a:t>
            </a:r>
            <a:r>
              <a:rPr lang="en-US" altLang="en-US" sz="2400" i="1" dirty="0">
                <a:solidFill>
                  <a:srgbClr val="C00000"/>
                </a:solidFill>
              </a:rPr>
              <a:t>possible allergens </a:t>
            </a:r>
            <a:r>
              <a:rPr lang="en-US" altLang="en-US" sz="2400" i="1" dirty="0"/>
              <a:t>associated with infestations</a:t>
            </a:r>
            <a:endParaRPr lang="en-US" altLang="en-US" sz="2400" dirty="0"/>
          </a:p>
          <a:p>
            <a:endParaRPr lang="en-US" altLang="en-US" sz="2800" dirty="0"/>
          </a:p>
          <a:p>
            <a:endParaRPr lang="en-US" altLang="en-US" sz="2800" dirty="0"/>
          </a:p>
        </p:txBody>
      </p:sp>
      <p:pic>
        <p:nvPicPr>
          <p:cNvPr id="5" name="Picture 2"/>
          <p:cNvPicPr>
            <a:picLocks noChangeAspect="1"/>
          </p:cNvPicPr>
          <p:nvPr/>
        </p:nvPicPr>
        <p:blipFill rotWithShape="1">
          <a:blip r:embed="rId4">
            <a:extLst>
              <a:ext uri="{28A0092B-C50C-407E-A947-70E740481C1C}">
                <a14:useLocalDpi xmlns:a14="http://schemas.microsoft.com/office/drawing/2010/main" val="0"/>
              </a:ext>
            </a:extLst>
          </a:blip>
          <a:srcRect l="12501" t="-2042" r="6279" b="3794"/>
          <a:stretch/>
        </p:blipFill>
        <p:spPr bwMode="auto">
          <a:xfrm>
            <a:off x="6553200" y="2940259"/>
            <a:ext cx="2310563" cy="2096199"/>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69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90550" y="141288"/>
            <a:ext cx="5181600" cy="1219200"/>
          </a:xfrm>
        </p:spPr>
        <p:txBody>
          <a:bodyPr/>
          <a:lstStyle/>
          <a:p>
            <a:r>
              <a:rPr lang="en-US" altLang="en-US"/>
              <a:t>Biology</a:t>
            </a:r>
          </a:p>
        </p:txBody>
      </p:sp>
      <p:pic>
        <p:nvPicPr>
          <p:cNvPr id="27650" name="Picture Placeholder 6" descr="http://bedbugsite.com/bed-bugs_r10_c1.gif"/>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11972" r="11972"/>
          <a:stretch>
            <a:fillRect/>
          </a:stretch>
        </p:blipFill>
        <p:spPr>
          <a:xfrm>
            <a:off x="152400" y="4477502"/>
            <a:ext cx="2209800" cy="2209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accent4"/>
          </a:lnRef>
          <a:fillRef idx="1">
            <a:schemeClr val="lt1"/>
          </a:fillRef>
          <a:effectRef idx="0">
            <a:schemeClr val="accent4"/>
          </a:effectRef>
          <a:fontRef idx="minor">
            <a:schemeClr val="dk1"/>
          </a:fontRef>
        </p:style>
      </p:pic>
      <p:sp>
        <p:nvSpPr>
          <p:cNvPr id="27651" name="TextBox 3"/>
          <p:cNvSpPr txBox="1">
            <a:spLocks noChangeArrowheads="1"/>
          </p:cNvSpPr>
          <p:nvPr/>
        </p:nvSpPr>
        <p:spPr bwMode="auto">
          <a:xfrm>
            <a:off x="2951664" y="1604211"/>
            <a:ext cx="366553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Char char="•"/>
            </a:pPr>
            <a:r>
              <a:rPr lang="en-US" altLang="en-US" sz="2800" dirty="0">
                <a:ea typeface="ＭＳ Ｐゴシック" charset="-128"/>
              </a:rPr>
              <a:t>Female bed bugs lay less than 200 eggs in a lifetime; 1-5 eggs per day</a:t>
            </a:r>
          </a:p>
          <a:p>
            <a:pPr eaLnBrk="1" hangingPunct="1">
              <a:lnSpc>
                <a:spcPct val="100000"/>
              </a:lnSpc>
              <a:spcBef>
                <a:spcPct val="0"/>
              </a:spcBef>
              <a:buSzTx/>
              <a:buFontTx/>
              <a:buNone/>
            </a:pPr>
            <a:endParaRPr lang="en-US" altLang="en-US" sz="2800" dirty="0">
              <a:ea typeface="ＭＳ Ｐゴシック" charset="-128"/>
            </a:endParaRPr>
          </a:p>
          <a:p>
            <a:pPr eaLnBrk="1" hangingPunct="1">
              <a:lnSpc>
                <a:spcPct val="100000"/>
              </a:lnSpc>
              <a:spcBef>
                <a:spcPct val="0"/>
              </a:spcBef>
              <a:buSzTx/>
              <a:buFontTx/>
              <a:buChar char="•"/>
            </a:pPr>
            <a:r>
              <a:rPr lang="en-US" altLang="en-US" sz="2800" dirty="0">
                <a:ea typeface="ＭＳ Ｐゴシック" charset="-128"/>
              </a:rPr>
              <a:t>From egg to adult – 5 weeks to 4 months </a:t>
            </a:r>
          </a:p>
          <a:p>
            <a:pPr eaLnBrk="1" hangingPunct="1">
              <a:lnSpc>
                <a:spcPct val="100000"/>
              </a:lnSpc>
              <a:spcBef>
                <a:spcPct val="0"/>
              </a:spcBef>
              <a:buSzTx/>
              <a:buFontTx/>
              <a:buChar char="•"/>
            </a:pPr>
            <a:r>
              <a:rPr lang="en-US" altLang="en-US" sz="2800" dirty="0">
                <a:ea typeface="ＭＳ Ｐゴシック" charset="-128"/>
              </a:rPr>
              <a:t>molt 5 times; feed before each molt</a:t>
            </a:r>
          </a:p>
          <a:p>
            <a:pPr eaLnBrk="1" hangingPunct="1">
              <a:lnSpc>
                <a:spcPct val="100000"/>
              </a:lnSpc>
              <a:spcBef>
                <a:spcPct val="0"/>
              </a:spcBef>
              <a:buSzTx/>
              <a:buFontTx/>
              <a:buNone/>
            </a:pPr>
            <a:endParaRPr lang="en-US" altLang="en-US" sz="2800" dirty="0">
              <a:solidFill>
                <a:srgbClr val="993300"/>
              </a:solidFill>
              <a:ea typeface="ＭＳ Ｐゴシック" charset="-128"/>
            </a:endParaRPr>
          </a:p>
        </p:txBody>
      </p:sp>
      <p:pic>
        <p:nvPicPr>
          <p:cNvPr id="27652" name="Picture 17" descr="traumatic insem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 y="1600200"/>
            <a:ext cx="2971800" cy="228123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accent4"/>
          </a:lnRef>
          <a:fillRef idx="1">
            <a:schemeClr val="lt1"/>
          </a:fillRef>
          <a:effectRef idx="0">
            <a:schemeClr val="accent4"/>
          </a:effectRef>
          <a:fontRef idx="minor">
            <a:schemeClr val="dk1"/>
          </a:fontRef>
        </p:style>
      </p:pic>
      <p:sp>
        <p:nvSpPr>
          <p:cNvPr id="27653" name="TextBox 1"/>
          <p:cNvSpPr txBox="1">
            <a:spLocks noChangeArrowheads="1"/>
          </p:cNvSpPr>
          <p:nvPr/>
        </p:nvSpPr>
        <p:spPr bwMode="auto">
          <a:xfrm>
            <a:off x="-8104" y="392856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1800" dirty="0">
                <a:ea typeface="ＭＳ Ｐゴシック" charset="-128"/>
              </a:rPr>
              <a:t>Bed bugs mating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201" y="1786896"/>
            <a:ext cx="2419923" cy="3242304"/>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781800" y="4803959"/>
            <a:ext cx="2255324" cy="200055"/>
          </a:xfrm>
          <a:prstGeom prst="rect">
            <a:avLst/>
          </a:prstGeom>
          <a:noFill/>
        </p:spPr>
        <p:txBody>
          <a:bodyPr wrap="square" rtlCol="0">
            <a:spAutoFit/>
          </a:bodyPr>
          <a:lstStyle/>
          <a:p>
            <a:pPr algn="r"/>
            <a:r>
              <a:rPr lang="en-US" sz="700" dirty="0"/>
              <a:t>Photo: Alex </a:t>
            </a:r>
            <a:r>
              <a:rPr lang="en-US" sz="700" dirty="0" err="1"/>
              <a:t>Yelich</a:t>
            </a:r>
            <a:endParaRPr lang="en-US" sz="700" dirty="0"/>
          </a:p>
        </p:txBody>
      </p:sp>
      <p:sp>
        <p:nvSpPr>
          <p:cNvPr id="4" name="TextBox 3"/>
          <p:cNvSpPr txBox="1"/>
          <p:nvPr/>
        </p:nvSpPr>
        <p:spPr>
          <a:xfrm>
            <a:off x="2514600" y="6324600"/>
            <a:ext cx="1915909" cy="369332"/>
          </a:xfrm>
          <a:prstGeom prst="rect">
            <a:avLst/>
          </a:prstGeom>
          <a:noFill/>
        </p:spPr>
        <p:txBody>
          <a:bodyPr wrap="none" rtlCol="0">
            <a:spAutoFit/>
          </a:bodyPr>
          <a:lstStyle/>
          <a:p>
            <a:r>
              <a:rPr lang="en-US" sz="1800" dirty="0"/>
              <a:t>Close up of eggs</a:t>
            </a:r>
          </a:p>
        </p:txBody>
      </p:sp>
      <p:sp>
        <p:nvSpPr>
          <p:cNvPr id="5" name="TextBox 4"/>
          <p:cNvSpPr txBox="1"/>
          <p:nvPr/>
        </p:nvSpPr>
        <p:spPr>
          <a:xfrm>
            <a:off x="7005799" y="5178882"/>
            <a:ext cx="2031325" cy="369332"/>
          </a:xfrm>
          <a:prstGeom prst="rect">
            <a:avLst/>
          </a:prstGeom>
          <a:noFill/>
        </p:spPr>
        <p:txBody>
          <a:bodyPr wrap="none" rtlCol="0">
            <a:spAutoFit/>
          </a:bodyPr>
          <a:lstStyle/>
          <a:p>
            <a:r>
              <a:rPr lang="en-US" sz="1800" dirty="0"/>
              <a:t>Adult and nymphs</a:t>
            </a:r>
          </a:p>
        </p:txBody>
      </p:sp>
    </p:spTree>
    <p:extLst>
      <p:ext uri="{BB962C8B-B14F-4D97-AF65-F5344CB8AC3E}">
        <p14:creationId xmlns:p14="http://schemas.microsoft.com/office/powerpoint/2010/main" val="3613543099"/>
      </p:ext>
    </p:extLst>
  </p:cSld>
  <p:clrMapOvr>
    <a:masterClrMapping/>
  </p:clrMapOvr>
  <p:transition/>
</p:sld>
</file>

<file path=ppt/theme/theme1.xml><?xml version="1.0" encoding="utf-8"?>
<a:theme xmlns:a="http://schemas.openxmlformats.org/drawingml/2006/main" name="BedBugs101Tais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BedBugs101Taisey.thmx</Template>
  <TotalTime>4288</TotalTime>
  <Words>6283</Words>
  <Application>Microsoft Macintosh PowerPoint</Application>
  <PresentationFormat>On-screen Show (4:3)</PresentationFormat>
  <Paragraphs>685</Paragraphs>
  <Slides>62</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ＭＳ Ｐゴシック</vt:lpstr>
      <vt:lpstr>Osaka</vt:lpstr>
      <vt:lpstr>Arial</vt:lpstr>
      <vt:lpstr>Calibri</vt:lpstr>
      <vt:lpstr>Franklin Gothic Book</vt:lpstr>
      <vt:lpstr>Franklin Gothic Heavy</vt:lpstr>
      <vt:lpstr>Lucida Grande</vt:lpstr>
      <vt:lpstr>Symbol</vt:lpstr>
      <vt:lpstr>Times New Roman</vt:lpstr>
      <vt:lpstr>BedBugs101Taisey</vt:lpstr>
      <vt:lpstr>Bed Bug Prevention &amp; Management for Home Visitors and Clients </vt:lpstr>
      <vt:lpstr>What we’ll (try) to cover today!</vt:lpstr>
      <vt:lpstr>Myth or Truth?</vt:lpstr>
      <vt:lpstr>What is a bed bug?</vt:lpstr>
      <vt:lpstr>Bed bug life cycle</vt:lpstr>
      <vt:lpstr>Why they're back</vt:lpstr>
      <vt:lpstr>Pyrethroids and DDT</vt:lpstr>
      <vt:lpstr>Bed bugs are a pest of public health significance</vt:lpstr>
      <vt:lpstr>Biology</vt:lpstr>
      <vt:lpstr>Can be confused with…</vt:lpstr>
      <vt:lpstr>Bed bug behavior</vt:lpstr>
      <vt:lpstr>Signs of bed bugs</vt:lpstr>
      <vt:lpstr>Bites</vt:lpstr>
      <vt:lpstr>What do bed bugs look like?</vt:lpstr>
      <vt:lpstr>Fecal spots</vt:lpstr>
      <vt:lpstr>Shed skins</vt:lpstr>
      <vt:lpstr>How do bed bugs spread?</vt:lpstr>
      <vt:lpstr>How do we get bed bugs?</vt:lpstr>
      <vt:lpstr>Areas at risk for introduction and infestation</vt:lpstr>
      <vt:lpstr>Prevention: Before Home Visit</vt:lpstr>
      <vt:lpstr>Bed Bug Containment Kit</vt:lpstr>
      <vt:lpstr>Prevention: in infested homes</vt:lpstr>
      <vt:lpstr>Prevention: after visit</vt:lpstr>
      <vt:lpstr>Prevention – after visit</vt:lpstr>
      <vt:lpstr>Prevent introduction and spread: Clients</vt:lpstr>
      <vt:lpstr>Prevention: in offices and meeting rooms</vt:lpstr>
      <vt:lpstr>Protection and Prevention Bedbugs.umn.edu</vt:lpstr>
      <vt:lpstr>Prevention – for you and your clients</vt:lpstr>
      <vt:lpstr>Work with Clients</vt:lpstr>
      <vt:lpstr>Work with Clients</vt:lpstr>
      <vt:lpstr>Clutter image rating scale found in Compulsive Hoarding and Acquiring Workbook</vt:lpstr>
      <vt:lpstr>Consider resident capabilities and preparation options</vt:lpstr>
      <vt:lpstr>Why do some people ignore/hide bed bug infestation?</vt:lpstr>
      <vt:lpstr>Bed bug monitors</vt:lpstr>
      <vt:lpstr>Passive Monitor (Susan McKnight’s ClimbUp Interceptor) </vt:lpstr>
      <vt:lpstr>Inspection</vt:lpstr>
      <vt:lpstr>Got bed bugs? Now what?</vt:lpstr>
      <vt:lpstr>Got a client with bed bugs…Now what? </vt:lpstr>
      <vt:lpstr>Integrated pest management  for bed bugs</vt:lpstr>
      <vt:lpstr>Know the treatment options</vt:lpstr>
      <vt:lpstr>Vacuum</vt:lpstr>
      <vt:lpstr>Mattress encasements</vt:lpstr>
      <vt:lpstr>Heat</vt:lpstr>
      <vt:lpstr>Heat Chambers</vt:lpstr>
      <vt:lpstr>Whole Home Heat Systems </vt:lpstr>
      <vt:lpstr>The Clothes Dryer</vt:lpstr>
      <vt:lpstr>Steam</vt:lpstr>
      <vt:lpstr>The role of the professional</vt:lpstr>
      <vt:lpstr>PowerPoint Presentation</vt:lpstr>
      <vt:lpstr>Understanding chemical treatments</vt:lpstr>
      <vt:lpstr>Structural Fumigation</vt:lpstr>
      <vt:lpstr>Only PMPs use sprays</vt:lpstr>
      <vt:lpstr>Dusts</vt:lpstr>
      <vt:lpstr>Mix it up</vt:lpstr>
      <vt:lpstr>A review of what you should do</vt:lpstr>
      <vt:lpstr>What NOT To Do</vt:lpstr>
      <vt:lpstr>Do Not Throw Furniture Away!!!!</vt:lpstr>
      <vt:lpstr>Internet and “Green” Bed Bug Products </vt:lpstr>
      <vt:lpstr>“Green” products that work?</vt:lpstr>
      <vt:lpstr>Treatment Options</vt:lpstr>
      <vt:lpstr>StopPests.org</vt:lpstr>
      <vt:lpstr>Questions? </vt:lpstr>
    </vt:vector>
  </TitlesOfParts>
  <Company>Cornell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Health Aide and Visitor Bed Bug Prevention &amp; Management</dc:title>
  <dc:creator>Cornell University</dc:creator>
  <cp:lastModifiedBy>Susannah K. Reese</cp:lastModifiedBy>
  <cp:revision>48</cp:revision>
  <dcterms:created xsi:type="dcterms:W3CDTF">2014-11-24T17:03:25Z</dcterms:created>
  <dcterms:modified xsi:type="dcterms:W3CDTF">2019-02-28T18:51:55Z</dcterms:modified>
</cp:coreProperties>
</file>